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embeddedFontLst>
    <p:embeddedFont>
      <p:font typeface="Cambria Bold Italics" panose="020B0604020202020204" charset="0"/>
      <p:regular r:id="rId18"/>
    </p:embeddedFont>
    <p:embeddedFont>
      <p:font typeface="Calibri (MS) Bold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 Bold" panose="02040803050406030204" pitchFamily="18" charset="0"/>
      <p:bold r:id="rId24"/>
    </p:embeddedFont>
    <p:embeddedFont>
      <p:font typeface="Calibri (MS) Italics" panose="020B0604020202020204" charset="0"/>
      <p:regular r:id="rId25"/>
    </p:embeddedFont>
    <p:embeddedFont>
      <p:font typeface="Cambria Italics" panose="020B0604020202020204" charset="0"/>
      <p:regular r:id="rId26"/>
    </p:embeddedFont>
    <p:embeddedFont>
      <p:font typeface="Calibri (MS)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A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15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3840" y="-8039"/>
            <a:ext cx="18301840" cy="10295039"/>
            <a:chOff x="0" y="0"/>
            <a:chExt cx="24402453" cy="13726719"/>
          </a:xfrm>
        </p:grpSpPr>
        <p:sp>
          <p:nvSpPr>
            <p:cNvPr id="5" name="Freeform 5" descr="title_bg.jpg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9856" t="-16534" r="-18214" b="-2153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39527"/>
            <a:ext cx="18301840" cy="10295039"/>
            <a:chOff x="0" y="0"/>
            <a:chExt cx="24402453" cy="13726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1">
              <a:gsLst>
                <a:gs pos="0">
                  <a:srgbClr val="140206">
                    <a:alpha val="15000"/>
                  </a:srgbClr>
                </a:gs>
                <a:gs pos="100000">
                  <a:srgbClr val="140206">
                    <a:alpha val="88000"/>
                  </a:srgbClr>
                </a:gs>
              </a:gsLst>
              <a:lin ang="16200000"/>
            </a:grad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301840" cy="1456882"/>
            <a:chOff x="0" y="0"/>
            <a:chExt cx="24402453" cy="19425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402414" cy="1942535"/>
            </a:xfrm>
            <a:custGeom>
              <a:avLst/>
              <a:gdLst/>
              <a:ahLst/>
              <a:cxnLst/>
              <a:rect l="l" t="t" r="r" b="b"/>
              <a:pathLst>
                <a:path w="24402414" h="1942535">
                  <a:moveTo>
                    <a:pt x="0" y="0"/>
                  </a:moveTo>
                  <a:lnTo>
                    <a:pt x="24402414" y="0"/>
                  </a:lnTo>
                  <a:lnTo>
                    <a:pt x="24402414" y="1942535"/>
                  </a:lnTo>
                  <a:lnTo>
                    <a:pt x="0" y="1942535"/>
                  </a:lnTo>
                  <a:close/>
                </a:path>
              </a:pathLst>
            </a:custGeom>
            <a:gradFill rotWithShape="1">
              <a:gsLst>
                <a:gs pos="0">
                  <a:srgbClr val="140206">
                    <a:alpha val="55000"/>
                  </a:srgbClr>
                </a:gs>
                <a:gs pos="100000">
                  <a:srgbClr val="140206">
                    <a:alpha val="0"/>
                  </a:srgbClr>
                </a:gs>
              </a:gsLst>
              <a:lin ang="16200000"/>
            </a:gradFill>
          </p:spPr>
        </p:sp>
      </p:grpSp>
      <p:sp>
        <p:nvSpPr>
          <p:cNvPr id="10" name="TextBox 10"/>
          <p:cNvSpPr txBox="1"/>
          <p:nvPr/>
        </p:nvSpPr>
        <p:spPr>
          <a:xfrm>
            <a:off x="1235402" y="485849"/>
            <a:ext cx="10981382" cy="542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151" b="1" spc="363" dirty="0">
                <a:solidFill>
                  <a:srgbClr val="EED99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 E D   F M   P R E S E N T 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9069" y="4287238"/>
            <a:ext cx="11667715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3"/>
              </a:lnSpc>
            </a:pPr>
            <a:r>
              <a:rPr lang="en-US" sz="3903" b="1" spc="600" dirty="0" smtClean="0">
                <a:solidFill>
                  <a:srgbClr val="EED99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RED CHA</a:t>
            </a:r>
            <a:endParaRPr lang="en-US" sz="3903" b="1" spc="600" dirty="0">
              <a:solidFill>
                <a:srgbClr val="EED99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89089" y="4898006"/>
            <a:ext cx="4004096" cy="1433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88"/>
              </a:lnSpc>
            </a:pPr>
            <a:r>
              <a:rPr lang="en-US" sz="9906" b="1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R A J A</a:t>
            </a:r>
            <a:endParaRPr lang="en-US" sz="9906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2790465" y="4887102"/>
            <a:ext cx="1071970" cy="1071970"/>
            <a:chOff x="0" y="0"/>
            <a:chExt cx="965949" cy="9659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65962" cy="965962"/>
            </a:xfrm>
            <a:custGeom>
              <a:avLst/>
              <a:gdLst/>
              <a:ahLst/>
              <a:cxnLst/>
              <a:rect l="l" t="t" r="r" b="b"/>
              <a:pathLst>
                <a:path w="965962" h="965962">
                  <a:moveTo>
                    <a:pt x="0" y="482981"/>
                  </a:moveTo>
                  <a:cubicBezTo>
                    <a:pt x="0" y="216281"/>
                    <a:pt x="216281" y="0"/>
                    <a:pt x="482981" y="0"/>
                  </a:cubicBezTo>
                  <a:cubicBezTo>
                    <a:pt x="749681" y="0"/>
                    <a:pt x="965962" y="216281"/>
                    <a:pt x="965962" y="482981"/>
                  </a:cubicBezTo>
                  <a:cubicBezTo>
                    <a:pt x="965962" y="749681"/>
                    <a:pt x="749681" y="965962"/>
                    <a:pt x="482981" y="965962"/>
                  </a:cubicBezTo>
                  <a:cubicBezTo>
                    <a:pt x="216281" y="965962"/>
                    <a:pt x="0" y="749681"/>
                    <a:pt x="0" y="482981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2" r="-78301" b="1"/>
              </a:stretch>
            </a:blipFill>
            <a:ln w="38130" cap="sq">
              <a:solidFill>
                <a:srgbClr val="D4AF37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13982673" y="4987270"/>
            <a:ext cx="10459668" cy="87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5"/>
              </a:lnSpc>
            </a:pPr>
            <a:r>
              <a:rPr lang="en-US" sz="3812" i="1">
                <a:solidFill>
                  <a:srgbClr val="EED992"/>
                </a:solidFill>
                <a:latin typeface="Cambria Italics"/>
                <a:ea typeface="Cambria Italics"/>
                <a:cs typeface="Cambria Italics"/>
                <a:sym typeface="Cambria Italics"/>
              </a:rPr>
              <a:t>Utsav Anandacha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3982673" y="5394211"/>
            <a:ext cx="3361023" cy="729053"/>
            <a:chOff x="0" y="0"/>
            <a:chExt cx="5231298" cy="11347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231295" cy="1134740"/>
            </a:xfrm>
            <a:custGeom>
              <a:avLst/>
              <a:gdLst/>
              <a:ahLst/>
              <a:cxnLst/>
              <a:rect l="l" t="t" r="r" b="b"/>
              <a:pathLst>
                <a:path w="5231295" h="1134740">
                  <a:moveTo>
                    <a:pt x="0" y="0"/>
                  </a:moveTo>
                  <a:lnTo>
                    <a:pt x="5231295" y="0"/>
                  </a:lnTo>
                  <a:lnTo>
                    <a:pt x="5231295" y="1134740"/>
                  </a:lnTo>
                  <a:lnTo>
                    <a:pt x="0" y="11347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1567" r="-24200" b="-61568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5231298" cy="11823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126" b="1" spc="189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11TH SEPT  –  25TH SEPT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059637" y="0"/>
            <a:ext cx="9242203" cy="10295039"/>
            <a:chOff x="0" y="0"/>
            <a:chExt cx="12322937" cy="13726719"/>
          </a:xfrm>
        </p:grpSpPr>
        <p:sp>
          <p:nvSpPr>
            <p:cNvPr id="5" name="Freeform 5" descr="s2_main.jpg"/>
            <p:cNvSpPr/>
            <p:nvPr/>
          </p:nvSpPr>
          <p:spPr>
            <a:xfrm>
              <a:off x="0" y="0"/>
              <a:ext cx="12322937" cy="13726668"/>
            </a:xfrm>
            <a:custGeom>
              <a:avLst/>
              <a:gdLst/>
              <a:ahLst/>
              <a:cxnLst/>
              <a:rect l="l" t="t" r="r" b="b"/>
              <a:pathLst>
                <a:path w="12322937" h="13726668">
                  <a:moveTo>
                    <a:pt x="0" y="0"/>
                  </a:moveTo>
                  <a:lnTo>
                    <a:pt x="12322937" y="0"/>
                  </a:lnTo>
                  <a:lnTo>
                    <a:pt x="12322937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0" b="-2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059637" y="0"/>
            <a:ext cx="9242203" cy="10295039"/>
            <a:chOff x="0" y="0"/>
            <a:chExt cx="12322937" cy="13726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322937" cy="13726668"/>
            </a:xfrm>
            <a:custGeom>
              <a:avLst/>
              <a:gdLst/>
              <a:ahLst/>
              <a:cxnLst/>
              <a:rect l="l" t="t" r="r" b="b"/>
              <a:pathLst>
                <a:path w="12322937" h="13726668">
                  <a:moveTo>
                    <a:pt x="0" y="0"/>
                  </a:moveTo>
                  <a:lnTo>
                    <a:pt x="12322937" y="0"/>
                  </a:lnTo>
                  <a:lnTo>
                    <a:pt x="12322937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1">
              <a:gsLst>
                <a:gs pos="0">
                  <a:srgbClr val="330611">
                    <a:alpha val="60000"/>
                  </a:srgbClr>
                </a:gs>
                <a:gs pos="35000">
                  <a:srgbClr val="330611">
                    <a:alpha val="0"/>
                  </a:srgbClr>
                </a:gs>
              </a:gsLst>
              <a:lin ang="0"/>
            </a:gradFill>
          </p:spPr>
        </p:sp>
      </p:grpSp>
      <p:grpSp>
        <p:nvGrpSpPr>
          <p:cNvPr id="8" name="Group 8"/>
          <p:cNvGrpSpPr/>
          <p:nvPr/>
        </p:nvGrpSpPr>
        <p:grpSpPr>
          <a:xfrm>
            <a:off x="9059637" y="7275166"/>
            <a:ext cx="9242203" cy="3019882"/>
            <a:chOff x="0" y="0"/>
            <a:chExt cx="12322937" cy="40265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22937" cy="4026535"/>
            </a:xfrm>
            <a:custGeom>
              <a:avLst/>
              <a:gdLst/>
              <a:ahLst/>
              <a:cxnLst/>
              <a:rect l="l" t="t" r="r" b="b"/>
              <a:pathLst>
                <a:path w="12322937" h="4026535">
                  <a:moveTo>
                    <a:pt x="0" y="0"/>
                  </a:moveTo>
                  <a:lnTo>
                    <a:pt x="12322937" y="0"/>
                  </a:lnTo>
                  <a:lnTo>
                    <a:pt x="12322937" y="4026535"/>
                  </a:lnTo>
                  <a:lnTo>
                    <a:pt x="0" y="4026535"/>
                  </a:lnTo>
                  <a:close/>
                </a:path>
              </a:pathLst>
            </a:custGeom>
            <a:gradFill rotWithShape="1">
              <a:gsLst>
                <a:gs pos="0">
                  <a:srgbClr val="140206">
                    <a:alpha val="0"/>
                  </a:srgbClr>
                </a:gs>
                <a:gs pos="100000">
                  <a:srgbClr val="140206">
                    <a:alpha val="55000"/>
                  </a:srgbClr>
                </a:gs>
              </a:gsLst>
              <a:lin ang="16200000"/>
            </a:gradFill>
          </p:spPr>
        </p:sp>
      </p:grpSp>
      <p:sp>
        <p:nvSpPr>
          <p:cNvPr id="10" name="TextBox 10"/>
          <p:cNvSpPr txBox="1"/>
          <p:nvPr/>
        </p:nvSpPr>
        <p:spPr>
          <a:xfrm>
            <a:off x="993301" y="899612"/>
            <a:ext cx="10981382" cy="31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2800" b="1" spc="225" dirty="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 </a:t>
            </a:r>
            <a:r>
              <a:rPr lang="en-US" sz="2800" b="1" spc="225" dirty="0" smtClean="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 D  C H A  R A J A</a:t>
            </a:r>
            <a:endParaRPr lang="en-US" sz="2800" b="1" spc="225" dirty="0">
              <a:solidFill>
                <a:srgbClr val="D4AF37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93301" y="1680510"/>
            <a:ext cx="7549696" cy="3185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74"/>
              </a:lnSpc>
            </a:pPr>
            <a:r>
              <a:rPr lang="en-US" sz="4503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Celebrating Maharashtra's Biggest Community Festival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3330" y="3589404"/>
            <a:ext cx="7787660" cy="592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7"/>
              </a:lnSpc>
            </a:pPr>
            <a:r>
              <a:rPr lang="en-US" sz="2719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Ganeshotsav</a:t>
            </a:r>
            <a:r>
              <a:rPr lang="en-US" sz="271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is more than a festival, it's Maharashtra's biggest community celebration. Every year, lakhs of people come together to welcome </a:t>
            </a:r>
            <a:r>
              <a:rPr lang="en-US" sz="271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Bappa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home, turning every lane, society, </a:t>
            </a:r>
            <a:r>
              <a:rPr lang="en-US" sz="271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</a:t>
            </a:r>
            <a:r>
              <a:rPr lang="en-US" sz="2719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andal</a:t>
            </a:r>
            <a:r>
              <a:rPr lang="en-US" sz="271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and </a:t>
            </a:r>
            <a:r>
              <a:rPr lang="en-US" sz="271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neighborhood 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into a celebration of faith, culture and togetherness.</a:t>
            </a:r>
          </a:p>
          <a:p>
            <a:pPr algn="l">
              <a:lnSpc>
                <a:spcPts val="4177"/>
              </a:lnSpc>
            </a:pPr>
            <a:r>
              <a:rPr lang="en-US" sz="271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RED Cha Raja 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is RED FM's on ground journey through this celebration.</a:t>
            </a:r>
          </a:p>
          <a:p>
            <a:pPr algn="l">
              <a:lnSpc>
                <a:spcPts val="4177"/>
              </a:lnSpc>
            </a:pP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From the first idol taking shape to the final </a:t>
            </a:r>
            <a:r>
              <a:rPr lang="en-US" sz="271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visarjan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we'll travel across Maharashtra, capturing the people, traditions and emotions that make </a:t>
            </a:r>
            <a:r>
              <a:rPr lang="en-US" sz="2719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Ganeshotsav</a:t>
            </a:r>
            <a:r>
              <a:rPr lang="en-US" sz="271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1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truly unforgettable.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166774" y="707346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 R O M   P R E P A R A T I O N   T O   C E L E B R A T I O 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40069" y="1578569"/>
            <a:ext cx="7892863" cy="4598451"/>
            <a:chOff x="0" y="0"/>
            <a:chExt cx="10523817" cy="6131268"/>
          </a:xfrm>
        </p:grpSpPr>
        <p:sp>
          <p:nvSpPr>
            <p:cNvPr id="8" name="Freeform 8" descr="s3_evening.jpg"/>
            <p:cNvSpPr/>
            <p:nvPr/>
          </p:nvSpPr>
          <p:spPr>
            <a:xfrm>
              <a:off x="0" y="0"/>
              <a:ext cx="10523855" cy="6131306"/>
            </a:xfrm>
            <a:custGeom>
              <a:avLst/>
              <a:gdLst/>
              <a:ahLst/>
              <a:cxnLst/>
              <a:rect l="l" t="t" r="r" b="b"/>
              <a:pathLst>
                <a:path w="10523855" h="6131306">
                  <a:moveTo>
                    <a:pt x="0" y="0"/>
                  </a:moveTo>
                  <a:lnTo>
                    <a:pt x="10523855" y="0"/>
                  </a:lnTo>
                  <a:lnTo>
                    <a:pt x="10523855" y="6131306"/>
                  </a:lnTo>
                  <a:lnTo>
                    <a:pt x="0" y="6131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672" b="-267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6541199"/>
            <a:ext cx="8030937" cy="388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3"/>
              </a:lnSpc>
              <a:spcBef>
                <a:spcPct val="0"/>
              </a:spcBef>
            </a:pPr>
            <a:r>
              <a:rPr lang="en-US" sz="2244" b="1" u="none" strike="noStrike" spc="28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MORNING SHOW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061235"/>
            <a:ext cx="8030937" cy="551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2"/>
              </a:lnSpc>
            </a:pPr>
            <a:r>
              <a:rPr lang="en-US" sz="3527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The Makers of Ganpati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7866292"/>
            <a:ext cx="8030937" cy="1996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Morning celebrates the people who make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Ganpati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. Beyond the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pandals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we'll celebrate the real heroes of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Ganeshotsav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—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murtikars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modak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makers, florists, artisans, volunteers, devotees and families — showcasing the stories, traditions and hard work that come together to welcome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Bappa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40069" y="6541199"/>
            <a:ext cx="8418605" cy="38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3"/>
              </a:lnSpc>
            </a:pPr>
            <a:r>
              <a:rPr lang="en-US" sz="2244" b="1" spc="28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EVENING SHOW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40069" y="7059857"/>
            <a:ext cx="8418605" cy="553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32"/>
              </a:lnSpc>
              <a:spcBef>
                <a:spcPct val="0"/>
              </a:spcBef>
            </a:pPr>
            <a:r>
              <a:rPr lang="en-US" sz="3527" b="1" u="none" strike="noStrike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The Spirit of Ganpati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40069" y="7847242"/>
            <a:ext cx="8418605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Shows step out of the studio and into Maharashtra's grandest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</a:t>
            </a:r>
            <a:r>
              <a:rPr lang="en-US" sz="2099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andals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bringing </a:t>
            </a:r>
            <a:r>
              <a:rPr lang="en-US" sz="209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to listeners 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live celebrations and the festive pulse of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Bappa's</a:t>
            </a:r>
            <a:r>
              <a:rPr lang="en-US" sz="2099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biggest celebrations. Evening celebrates the people who celebrate </a:t>
            </a:r>
            <a:r>
              <a:rPr lang="en-US" sz="2099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Ganpati</a:t>
            </a:r>
            <a:r>
              <a:rPr lang="en-US" sz="2099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endParaRPr lang="en-US" sz="2099" dirty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03 / 15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57" y="1578569"/>
            <a:ext cx="8272810" cy="4598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166774" y="2127647"/>
            <a:ext cx="851059" cy="851059"/>
            <a:chOff x="0" y="0"/>
            <a:chExt cx="1134745" cy="11347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152477" y="2113340"/>
            <a:ext cx="879653" cy="879653"/>
            <a:chOff x="0" y="0"/>
            <a:chExt cx="1172870" cy="11728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72845" cy="1172845"/>
            </a:xfrm>
            <a:custGeom>
              <a:avLst/>
              <a:gdLst/>
              <a:ahLst/>
              <a:cxnLst/>
              <a:rect l="l" t="t" r="r" b="b"/>
              <a:pathLst>
                <a:path w="1172845" h="1172845">
                  <a:moveTo>
                    <a:pt x="0" y="586486"/>
                  </a:moveTo>
                  <a:cubicBezTo>
                    <a:pt x="0" y="262509"/>
                    <a:pt x="262509" y="0"/>
                    <a:pt x="586486" y="0"/>
                  </a:cubicBezTo>
                  <a:cubicBezTo>
                    <a:pt x="910463" y="0"/>
                    <a:pt x="1172845" y="262509"/>
                    <a:pt x="1172845" y="586486"/>
                  </a:cubicBezTo>
                  <a:cubicBezTo>
                    <a:pt x="1172845" y="910463"/>
                    <a:pt x="910336" y="1172845"/>
                    <a:pt x="586486" y="1172845"/>
                  </a:cubicBezTo>
                  <a:cubicBezTo>
                    <a:pt x="262636" y="1172845"/>
                    <a:pt x="0" y="910336"/>
                    <a:pt x="0" y="58648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7" b="-2"/>
              </a:stretch>
            </a:blipFill>
            <a:ln w="28597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166774" y="2127647"/>
            <a:ext cx="851059" cy="851059"/>
            <a:chOff x="0" y="0"/>
            <a:chExt cx="1134745" cy="11347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134745" cy="11442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6774" y="3527765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52477" y="3513468"/>
            <a:ext cx="879653" cy="879653"/>
            <a:chOff x="0" y="0"/>
            <a:chExt cx="1172870" cy="11728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72845" cy="1172845"/>
            </a:xfrm>
            <a:custGeom>
              <a:avLst/>
              <a:gdLst/>
              <a:ahLst/>
              <a:cxnLst/>
              <a:rect l="l" t="t" r="r" b="b"/>
              <a:pathLst>
                <a:path w="1172845" h="1172845">
                  <a:moveTo>
                    <a:pt x="0" y="586486"/>
                  </a:moveTo>
                  <a:cubicBezTo>
                    <a:pt x="0" y="262509"/>
                    <a:pt x="262509" y="0"/>
                    <a:pt x="586486" y="0"/>
                  </a:cubicBezTo>
                  <a:cubicBezTo>
                    <a:pt x="910463" y="0"/>
                    <a:pt x="1172845" y="262509"/>
                    <a:pt x="1172845" y="586486"/>
                  </a:cubicBezTo>
                  <a:cubicBezTo>
                    <a:pt x="1172845" y="910463"/>
                    <a:pt x="910336" y="1172845"/>
                    <a:pt x="586486" y="1172845"/>
                  </a:cubicBezTo>
                  <a:cubicBezTo>
                    <a:pt x="262636" y="1172845"/>
                    <a:pt x="0" y="910336"/>
                    <a:pt x="0" y="58648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7" b="-2"/>
              </a:stretch>
            </a:blipFill>
            <a:ln w="28597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3527765"/>
            <a:ext cx="851059" cy="851059"/>
            <a:chOff x="0" y="0"/>
            <a:chExt cx="1134745" cy="113474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134745" cy="11442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4927892"/>
            <a:ext cx="851059" cy="851059"/>
            <a:chOff x="0" y="0"/>
            <a:chExt cx="1134745" cy="11347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152477" y="4913595"/>
            <a:ext cx="879653" cy="879653"/>
            <a:chOff x="0" y="0"/>
            <a:chExt cx="1172870" cy="117287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845" cy="1172845"/>
            </a:xfrm>
            <a:custGeom>
              <a:avLst/>
              <a:gdLst/>
              <a:ahLst/>
              <a:cxnLst/>
              <a:rect l="l" t="t" r="r" b="b"/>
              <a:pathLst>
                <a:path w="1172845" h="1172845">
                  <a:moveTo>
                    <a:pt x="0" y="586486"/>
                  </a:moveTo>
                  <a:cubicBezTo>
                    <a:pt x="0" y="262509"/>
                    <a:pt x="262509" y="0"/>
                    <a:pt x="586486" y="0"/>
                  </a:cubicBezTo>
                  <a:cubicBezTo>
                    <a:pt x="910463" y="0"/>
                    <a:pt x="1172845" y="262509"/>
                    <a:pt x="1172845" y="586486"/>
                  </a:cubicBezTo>
                  <a:cubicBezTo>
                    <a:pt x="1172845" y="910463"/>
                    <a:pt x="910336" y="1172845"/>
                    <a:pt x="586486" y="1172845"/>
                  </a:cubicBezTo>
                  <a:cubicBezTo>
                    <a:pt x="262636" y="1172845"/>
                    <a:pt x="0" y="910336"/>
                    <a:pt x="0" y="58648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7" b="-2"/>
              </a:stretch>
            </a:blipFill>
            <a:ln w="28597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166774" y="4927892"/>
            <a:ext cx="851059" cy="851059"/>
            <a:chOff x="0" y="0"/>
            <a:chExt cx="1134745" cy="113474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1134745" cy="11442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66774" y="6328019"/>
            <a:ext cx="851059" cy="851059"/>
            <a:chOff x="0" y="0"/>
            <a:chExt cx="1134745" cy="11347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152477" y="6313722"/>
            <a:ext cx="879653" cy="879653"/>
            <a:chOff x="0" y="0"/>
            <a:chExt cx="1172870" cy="117287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72845" cy="1172845"/>
            </a:xfrm>
            <a:custGeom>
              <a:avLst/>
              <a:gdLst/>
              <a:ahLst/>
              <a:cxnLst/>
              <a:rect l="l" t="t" r="r" b="b"/>
              <a:pathLst>
                <a:path w="1172845" h="1172845">
                  <a:moveTo>
                    <a:pt x="0" y="586486"/>
                  </a:moveTo>
                  <a:cubicBezTo>
                    <a:pt x="0" y="262509"/>
                    <a:pt x="262509" y="0"/>
                    <a:pt x="586486" y="0"/>
                  </a:cubicBezTo>
                  <a:cubicBezTo>
                    <a:pt x="910463" y="0"/>
                    <a:pt x="1172845" y="262509"/>
                    <a:pt x="1172845" y="586486"/>
                  </a:cubicBezTo>
                  <a:cubicBezTo>
                    <a:pt x="1172845" y="910463"/>
                    <a:pt x="910336" y="1172845"/>
                    <a:pt x="586486" y="1172845"/>
                  </a:cubicBezTo>
                  <a:cubicBezTo>
                    <a:pt x="262636" y="1172845"/>
                    <a:pt x="0" y="910336"/>
                    <a:pt x="0" y="58648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7" b="-2"/>
              </a:stretch>
            </a:blipFill>
            <a:ln w="28597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1166774" y="6328019"/>
            <a:ext cx="851059" cy="851059"/>
            <a:chOff x="0" y="0"/>
            <a:chExt cx="1134745" cy="113474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134745" cy="11442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04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43000" y="7873841"/>
            <a:ext cx="851059" cy="851059"/>
            <a:chOff x="0" y="0"/>
            <a:chExt cx="1134745" cy="113474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143000" y="7853519"/>
            <a:ext cx="879634" cy="891608"/>
            <a:chOff x="0" y="-15965"/>
            <a:chExt cx="1172845" cy="1188810"/>
          </a:xfrm>
        </p:grpSpPr>
        <p:sp>
          <p:nvSpPr>
            <p:cNvPr id="37" name="Freeform 37"/>
            <p:cNvSpPr/>
            <p:nvPr/>
          </p:nvSpPr>
          <p:spPr>
            <a:xfrm>
              <a:off x="0" y="-15965"/>
              <a:ext cx="1172845" cy="1188810"/>
            </a:xfrm>
            <a:custGeom>
              <a:avLst/>
              <a:gdLst/>
              <a:ahLst/>
              <a:cxnLst/>
              <a:rect l="l" t="t" r="r" b="b"/>
              <a:pathLst>
                <a:path w="1172845" h="1172845">
                  <a:moveTo>
                    <a:pt x="0" y="586486"/>
                  </a:moveTo>
                  <a:cubicBezTo>
                    <a:pt x="0" y="262509"/>
                    <a:pt x="262509" y="0"/>
                    <a:pt x="586486" y="0"/>
                  </a:cubicBezTo>
                  <a:cubicBezTo>
                    <a:pt x="910463" y="0"/>
                    <a:pt x="1172845" y="262509"/>
                    <a:pt x="1172845" y="586486"/>
                  </a:cubicBezTo>
                  <a:cubicBezTo>
                    <a:pt x="1172845" y="910463"/>
                    <a:pt x="910336" y="1172845"/>
                    <a:pt x="586486" y="1172845"/>
                  </a:cubicBezTo>
                  <a:cubicBezTo>
                    <a:pt x="262636" y="1172845"/>
                    <a:pt x="0" y="910336"/>
                    <a:pt x="0" y="586486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7" b="-2"/>
              </a:stretch>
            </a:blipFill>
            <a:ln w="28597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143000" y="7854863"/>
            <a:ext cx="851059" cy="870037"/>
            <a:chOff x="0" y="-212760"/>
            <a:chExt cx="1134745" cy="1160046"/>
          </a:xfrm>
        </p:grpSpPr>
        <p:sp>
          <p:nvSpPr>
            <p:cNvPr id="39" name="Freeform 39"/>
            <p:cNvSpPr/>
            <p:nvPr/>
          </p:nvSpPr>
          <p:spPr>
            <a:xfrm>
              <a:off x="0" y="-212760"/>
              <a:ext cx="1134742" cy="1134742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6989"/>
              <a:ext cx="1134745" cy="1144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 dirty="0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05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166774" y="913247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 H A T   T O   E X P E C T   O N   R A D I O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333539" y="2076936"/>
            <a:ext cx="9471441" cy="55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476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Heartfelt Conversations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333539" y="2555129"/>
            <a:ext cx="94714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Devotees, celebrities, artisans, </a:t>
            </a: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organizers 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&amp; festival heroes.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333539" y="3477063"/>
            <a:ext cx="9471441" cy="55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476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Pandal Hopping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333539" y="3955256"/>
            <a:ext cx="94714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Live from iconic </a:t>
            </a:r>
            <a:r>
              <a:rPr lang="en-US" sz="180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</a:t>
            </a:r>
            <a:r>
              <a:rPr lang="en-US" sz="1801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andals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hidden gems &amp; celebrity </a:t>
            </a:r>
            <a:r>
              <a:rPr lang="en-US" sz="1801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aartis</a:t>
            </a:r>
            <a:endParaRPr lang="en-US" sz="1801" dirty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2333539" y="4877191"/>
            <a:ext cx="9471441" cy="55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476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Ganpati Stories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333539" y="5355384"/>
            <a:ext cx="947144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Legendary </a:t>
            </a:r>
            <a:r>
              <a:rPr lang="en-US" sz="1801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pandals</a:t>
            </a: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history, 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unique traditions &amp; cultural heritage.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333539" y="6277318"/>
            <a:ext cx="9471441" cy="55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476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Sounds of Ganeshotsav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333539" y="6755511"/>
            <a:ext cx="9471441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5"/>
              </a:lnSpc>
            </a:pPr>
            <a:r>
              <a:rPr lang="en-US" sz="180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Aartis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dhol-tasha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&amp; chants of </a:t>
            </a:r>
            <a:r>
              <a:rPr lang="en-US" sz="1801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Ganpati</a:t>
            </a: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1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Bappa</a:t>
            </a: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1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Morya</a:t>
            </a: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and </a:t>
            </a: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the 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electrifying </a:t>
            </a:r>
            <a:endParaRPr lang="en-US" sz="1801" dirty="0" smtClean="0">
              <a:solidFill>
                <a:srgbClr val="F5EEDD"/>
              </a:solidFill>
              <a:latin typeface="Calibri (MS)"/>
              <a:ea typeface="Calibri (MS)"/>
              <a:cs typeface="Calibri (MS)"/>
            </a:endParaRPr>
          </a:p>
          <a:p>
            <a:pPr>
              <a:lnSpc>
                <a:spcPts val="2485"/>
              </a:lnSpc>
            </a:pPr>
            <a:r>
              <a:rPr lang="en-US" sz="180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spirit of 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the </a:t>
            </a:r>
            <a:r>
              <a:rPr lang="en-US" sz="180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</a:t>
            </a:r>
            <a:r>
              <a:rPr lang="en-US" sz="180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miravnuk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.</a:t>
            </a:r>
            <a:endParaRPr lang="en-US" sz="1801" dirty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2333538" y="7874905"/>
            <a:ext cx="9471441" cy="55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476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Festival Updates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333538" y="8384418"/>
            <a:ext cx="9471441" cy="821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Traffic, </a:t>
            </a:r>
            <a:r>
              <a:rPr lang="en-US" sz="180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visarjan</a:t>
            </a:r>
            <a:r>
              <a:rPr lang="en-US" sz="180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routes, events &amp; community initiatives.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04 / 15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4013" b="16441"/>
          <a:stretch/>
        </p:blipFill>
        <p:spPr>
          <a:xfrm>
            <a:off x="11506200" y="1864786"/>
            <a:ext cx="4996133" cy="69701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5" name="Freeform 5" descr="s5_bg.jpg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r="-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1">
              <a:gsLst>
                <a:gs pos="0">
                  <a:srgbClr val="140206">
                    <a:alpha val="78000"/>
                  </a:srgbClr>
                </a:gs>
                <a:gs pos="100000">
                  <a:srgbClr val="140206">
                    <a:alpha val="92000"/>
                  </a:srgbClr>
                </a:gs>
              </a:gsLst>
              <a:lin ang="16200000"/>
            </a:gradFill>
          </p:spPr>
        </p:sp>
      </p:grpSp>
      <p:sp>
        <p:nvSpPr>
          <p:cNvPr id="8" name="TextBox 8"/>
          <p:cNvSpPr txBox="1"/>
          <p:nvPr/>
        </p:nvSpPr>
        <p:spPr>
          <a:xfrm>
            <a:off x="1166774" y="844610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 A R K E T 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6774" y="1443266"/>
            <a:ext cx="15785735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3"/>
              </a:lnSpc>
            </a:pPr>
            <a:r>
              <a:rPr lang="en-US" sz="3002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RED FM will capture the grandeur of this </a:t>
            </a:r>
            <a:r>
              <a:rPr lang="en-US" sz="3002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Ganeshotsav</a:t>
            </a:r>
            <a:r>
              <a:rPr lang="en-US" sz="3002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 across the key </a:t>
            </a:r>
            <a:r>
              <a:rPr lang="en-US" sz="3002" b="1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cities of </a:t>
            </a:r>
            <a:r>
              <a:rPr lang="en-US" sz="3002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Maharashtra with the message </a:t>
            </a:r>
            <a:r>
              <a:rPr lang="en-US" sz="3002" b="1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:</a:t>
            </a:r>
            <a:endParaRPr lang="en-US" sz="3002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66774" y="2951245"/>
            <a:ext cx="15099392" cy="96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3"/>
              </a:lnSpc>
            </a:pPr>
            <a:r>
              <a:rPr lang="en-US" sz="3602" b="1" i="1">
                <a:solidFill>
                  <a:srgbClr val="EED992"/>
                </a:solidFill>
                <a:latin typeface="Cambria Bold Italics"/>
                <a:ea typeface="Cambria Bold Italics"/>
                <a:cs typeface="Cambria Bold Italics"/>
                <a:sym typeface="Cambria Bold Italics"/>
              </a:rPr>
              <a:t>Bappa is for everyone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66774" y="4598451"/>
            <a:ext cx="3816029" cy="1853108"/>
            <a:chOff x="0" y="0"/>
            <a:chExt cx="5088039" cy="24708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54859" y="4586535"/>
            <a:ext cx="3839861" cy="1876939"/>
            <a:chOff x="0" y="0"/>
            <a:chExt cx="5119814" cy="250258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2951245" y="4872990"/>
            <a:ext cx="247079" cy="247079"/>
            <a:chOff x="0" y="0"/>
            <a:chExt cx="329438" cy="32943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154792" y="5374081"/>
            <a:ext cx="3816029" cy="10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Mumbai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367147" y="4598451"/>
            <a:ext cx="3816029" cy="1853108"/>
            <a:chOff x="0" y="0"/>
            <a:chExt cx="5088039" cy="24708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355231" y="4586535"/>
            <a:ext cx="3839861" cy="1876939"/>
            <a:chOff x="0" y="0"/>
            <a:chExt cx="5119814" cy="25025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7151627" y="4872990"/>
            <a:ext cx="247079" cy="247079"/>
            <a:chOff x="0" y="0"/>
            <a:chExt cx="329438" cy="32943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5334876" y="5374081"/>
            <a:ext cx="3816029" cy="10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Pune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567529" y="4598451"/>
            <a:ext cx="3816029" cy="1853108"/>
            <a:chOff x="0" y="0"/>
            <a:chExt cx="5088039" cy="247081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9555613" y="4586535"/>
            <a:ext cx="3839861" cy="1876939"/>
            <a:chOff x="0" y="0"/>
            <a:chExt cx="5119814" cy="250258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1352000" y="4872990"/>
            <a:ext cx="247079" cy="247079"/>
            <a:chOff x="0" y="0"/>
            <a:chExt cx="329438" cy="32943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9579431" y="5313149"/>
            <a:ext cx="3816029" cy="10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Nagpur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3767902" y="4598451"/>
            <a:ext cx="3816029" cy="1853108"/>
            <a:chOff x="0" y="0"/>
            <a:chExt cx="5088039" cy="247081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3755986" y="4586535"/>
            <a:ext cx="3839861" cy="1876939"/>
            <a:chOff x="0" y="0"/>
            <a:chExt cx="5119814" cy="250258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5552382" y="4872990"/>
            <a:ext cx="247079" cy="247079"/>
            <a:chOff x="0" y="0"/>
            <a:chExt cx="329438" cy="32943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13796005" y="5336353"/>
            <a:ext cx="3816029" cy="10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Nashik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3140923" y="6863874"/>
            <a:ext cx="3816029" cy="1853108"/>
            <a:chOff x="0" y="0"/>
            <a:chExt cx="5088039" cy="24708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3118120" y="6839929"/>
            <a:ext cx="3839861" cy="1876939"/>
            <a:chOff x="0" y="0"/>
            <a:chExt cx="5119814" cy="250258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4925431" y="7136870"/>
            <a:ext cx="247079" cy="247079"/>
            <a:chOff x="0" y="0"/>
            <a:chExt cx="329438" cy="32943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7376125" y="6878898"/>
            <a:ext cx="3816029" cy="1853108"/>
            <a:chOff x="0" y="0"/>
            <a:chExt cx="5088039" cy="247081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7352360" y="6855848"/>
            <a:ext cx="3839861" cy="1876939"/>
            <a:chOff x="0" y="0"/>
            <a:chExt cx="5119814" cy="250258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50" name="Group 50"/>
          <p:cNvGrpSpPr/>
          <p:nvPr/>
        </p:nvGrpSpPr>
        <p:grpSpPr>
          <a:xfrm>
            <a:off x="9195045" y="7190642"/>
            <a:ext cx="247079" cy="247079"/>
            <a:chOff x="0" y="0"/>
            <a:chExt cx="329438" cy="32943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52" name="TextBox 52"/>
          <p:cNvSpPr txBox="1"/>
          <p:nvPr/>
        </p:nvSpPr>
        <p:spPr>
          <a:xfrm>
            <a:off x="7340471" y="7577879"/>
            <a:ext cx="3816029" cy="10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326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Nanded</a:t>
            </a:r>
            <a:endParaRPr lang="en-US" sz="2326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grpSp>
        <p:nvGrpSpPr>
          <p:cNvPr id="53" name="Group 53"/>
          <p:cNvGrpSpPr/>
          <p:nvPr/>
        </p:nvGrpSpPr>
        <p:grpSpPr>
          <a:xfrm>
            <a:off x="11744030" y="6855848"/>
            <a:ext cx="3816029" cy="1853108"/>
            <a:chOff x="0" y="0"/>
            <a:chExt cx="5088039" cy="247081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088128" cy="2470912"/>
            </a:xfrm>
            <a:custGeom>
              <a:avLst/>
              <a:gdLst/>
              <a:ahLst/>
              <a:cxnLst/>
              <a:rect l="l" t="t" r="r" b="b"/>
              <a:pathLst>
                <a:path w="5088128" h="2470912">
                  <a:moveTo>
                    <a:pt x="0" y="411861"/>
                  </a:moveTo>
                  <a:cubicBezTo>
                    <a:pt x="0" y="184404"/>
                    <a:pt x="184404" y="0"/>
                    <a:pt x="411861" y="0"/>
                  </a:cubicBezTo>
                  <a:lnTo>
                    <a:pt x="4676267" y="0"/>
                  </a:lnTo>
                  <a:cubicBezTo>
                    <a:pt x="4903724" y="0"/>
                    <a:pt x="5088128" y="184404"/>
                    <a:pt x="5088128" y="411861"/>
                  </a:cubicBezTo>
                  <a:lnTo>
                    <a:pt x="5088128" y="2059051"/>
                  </a:lnTo>
                  <a:cubicBezTo>
                    <a:pt x="5088128" y="2286508"/>
                    <a:pt x="4903724" y="2470912"/>
                    <a:pt x="4676267" y="2470912"/>
                  </a:cubicBezTo>
                  <a:lnTo>
                    <a:pt x="411861" y="2470912"/>
                  </a:lnTo>
                  <a:cubicBezTo>
                    <a:pt x="184404" y="2470785"/>
                    <a:pt x="0" y="2286381"/>
                    <a:pt x="0" y="2059051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11712521" y="6833535"/>
            <a:ext cx="3839861" cy="1876939"/>
            <a:chOff x="0" y="0"/>
            <a:chExt cx="5119814" cy="250258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5119751" cy="2502535"/>
            </a:xfrm>
            <a:custGeom>
              <a:avLst/>
              <a:gdLst/>
              <a:ahLst/>
              <a:cxnLst/>
              <a:rect l="l" t="t" r="r" b="b"/>
              <a:pathLst>
                <a:path w="5119751" h="2502535">
                  <a:moveTo>
                    <a:pt x="0" y="417068"/>
                  </a:moveTo>
                  <a:cubicBezTo>
                    <a:pt x="0" y="186690"/>
                    <a:pt x="186690" y="0"/>
                    <a:pt x="417068" y="0"/>
                  </a:cubicBezTo>
                  <a:lnTo>
                    <a:pt x="4702683" y="0"/>
                  </a:lnTo>
                  <a:cubicBezTo>
                    <a:pt x="4933061" y="0"/>
                    <a:pt x="5119751" y="186690"/>
                    <a:pt x="5119751" y="417068"/>
                  </a:cubicBezTo>
                  <a:lnTo>
                    <a:pt x="5119751" y="2085467"/>
                  </a:lnTo>
                  <a:cubicBezTo>
                    <a:pt x="5119751" y="2315845"/>
                    <a:pt x="4933061" y="2502535"/>
                    <a:pt x="4702683" y="2502535"/>
                  </a:cubicBezTo>
                  <a:lnTo>
                    <a:pt x="417068" y="2502535"/>
                  </a:lnTo>
                  <a:cubicBezTo>
                    <a:pt x="186690" y="2502535"/>
                    <a:pt x="0" y="2315845"/>
                    <a:pt x="0" y="2085467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2715" r="-12716" b="-2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57" name="Group 57"/>
          <p:cNvGrpSpPr/>
          <p:nvPr/>
        </p:nvGrpSpPr>
        <p:grpSpPr>
          <a:xfrm>
            <a:off x="13508888" y="7165352"/>
            <a:ext cx="247079" cy="247079"/>
            <a:chOff x="0" y="0"/>
            <a:chExt cx="329438" cy="32943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29438" cy="329438"/>
            </a:xfrm>
            <a:custGeom>
              <a:avLst/>
              <a:gdLst/>
              <a:ahLst/>
              <a:cxnLst/>
              <a:rect l="l" t="t" r="r" b="b"/>
              <a:pathLst>
                <a:path w="329438" h="329438">
                  <a:moveTo>
                    <a:pt x="0" y="164719"/>
                  </a:moveTo>
                  <a:cubicBezTo>
                    <a:pt x="0" y="73787"/>
                    <a:pt x="73787" y="0"/>
                    <a:pt x="164719" y="0"/>
                  </a:cubicBezTo>
                  <a:cubicBezTo>
                    <a:pt x="255651" y="0"/>
                    <a:pt x="329438" y="73787"/>
                    <a:pt x="329438" y="164719"/>
                  </a:cubicBezTo>
                  <a:cubicBezTo>
                    <a:pt x="329438" y="255651"/>
                    <a:pt x="255651" y="329438"/>
                    <a:pt x="164719" y="329438"/>
                  </a:cubicBezTo>
                  <a:cubicBezTo>
                    <a:pt x="73787" y="329438"/>
                    <a:pt x="0" y="255651"/>
                    <a:pt x="0" y="164719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59" name="TextBox 59"/>
          <p:cNvSpPr txBox="1"/>
          <p:nvPr/>
        </p:nvSpPr>
        <p:spPr>
          <a:xfrm>
            <a:off x="3082466" y="7701750"/>
            <a:ext cx="3816029" cy="103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1"/>
              </a:lnSpc>
            </a:pPr>
            <a:r>
              <a:rPr lang="en-US" sz="1876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Chhatrapati</a:t>
            </a:r>
            <a:r>
              <a:rPr lang="en-US" sz="1876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 </a:t>
            </a:r>
            <a:r>
              <a:rPr lang="en-US" sz="1876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Sambhajinagar</a:t>
            </a:r>
            <a:endParaRPr lang="en-US" sz="1876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05 / 15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711606" y="7586882"/>
            <a:ext cx="3816029" cy="102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2"/>
              </a:lnSpc>
            </a:pPr>
            <a:r>
              <a:rPr lang="en-US" sz="2326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Dhule</a:t>
            </a:r>
            <a:endParaRPr lang="en-US" sz="2326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6299"/>
            <a:ext cx="18301811" cy="10295001"/>
            <a:chOff x="0" y="101651"/>
            <a:chExt cx="24402414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101651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166774" y="707346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 O N T E N T   P I E C E 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34645" y="2212592"/>
            <a:ext cx="3980755" cy="125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777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Superstar </a:t>
            </a:r>
            <a:r>
              <a:rPr lang="en-US" sz="2777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Aarti</a:t>
            </a:r>
            <a:endParaRPr lang="en-US" sz="2777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939775" y="3334238"/>
            <a:ext cx="4300417" cy="52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2"/>
              </a:lnSpc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RED FM brings popular movie and </a:t>
            </a:r>
            <a:r>
              <a:rPr lang="en-US" sz="2400" b="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TV celebrities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to perform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Ganpati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Aarti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at selected listener homes, creating memorable festive experiences. </a:t>
            </a:r>
            <a:endParaRPr lang="en-US" sz="2400" dirty="0" smtClean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32"/>
              </a:lnSpc>
            </a:pPr>
            <a:endParaRPr lang="en-US" sz="2400" dirty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32"/>
              </a:lnSpc>
            </a:pP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The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 gives brands strong visibility through celebrity participation, branded hampers, engaging on-air links &amp; digital reels.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12123" y="2021123"/>
            <a:ext cx="4236077" cy="6628424"/>
            <a:chOff x="0" y="0"/>
            <a:chExt cx="812800" cy="1271833"/>
          </a:xfrm>
        </p:grpSpPr>
        <p:sp>
          <p:nvSpPr>
            <p:cNvPr id="8" name="Freeform 8" descr="s6_a.jpg"/>
            <p:cNvSpPr/>
            <p:nvPr/>
          </p:nvSpPr>
          <p:spPr>
            <a:xfrm>
              <a:off x="0" y="0"/>
              <a:ext cx="812800" cy="1271833"/>
            </a:xfrm>
            <a:custGeom>
              <a:avLst/>
              <a:gdLst/>
              <a:ahLst/>
              <a:cxnLst/>
              <a:rect l="l" t="t" r="r" b="b"/>
              <a:pathLst>
                <a:path w="812800" h="1271833">
                  <a:moveTo>
                    <a:pt x="98691" y="0"/>
                  </a:moveTo>
                  <a:lnTo>
                    <a:pt x="714109" y="0"/>
                  </a:lnTo>
                  <a:cubicBezTo>
                    <a:pt x="740283" y="0"/>
                    <a:pt x="765386" y="10398"/>
                    <a:pt x="783894" y="28906"/>
                  </a:cubicBezTo>
                  <a:cubicBezTo>
                    <a:pt x="802402" y="47414"/>
                    <a:pt x="812800" y="72517"/>
                    <a:pt x="812800" y="98691"/>
                  </a:cubicBezTo>
                  <a:lnTo>
                    <a:pt x="812800" y="1173142"/>
                  </a:lnTo>
                  <a:cubicBezTo>
                    <a:pt x="812800" y="1227648"/>
                    <a:pt x="768614" y="1271833"/>
                    <a:pt x="714109" y="1271833"/>
                  </a:cubicBezTo>
                  <a:lnTo>
                    <a:pt x="98691" y="1271833"/>
                  </a:lnTo>
                  <a:cubicBezTo>
                    <a:pt x="72517" y="1271833"/>
                    <a:pt x="47414" y="1261435"/>
                    <a:pt x="28906" y="1242927"/>
                  </a:cubicBezTo>
                  <a:cubicBezTo>
                    <a:pt x="10398" y="1224419"/>
                    <a:pt x="0" y="1199317"/>
                    <a:pt x="0" y="1173142"/>
                  </a:cubicBezTo>
                  <a:lnTo>
                    <a:pt x="0" y="98691"/>
                  </a:lnTo>
                  <a:cubicBezTo>
                    <a:pt x="0" y="72517"/>
                    <a:pt x="10398" y="47414"/>
                    <a:pt x="28906" y="28906"/>
                  </a:cubicBezTo>
                  <a:cubicBezTo>
                    <a:pt x="47414" y="10398"/>
                    <a:pt x="72517" y="0"/>
                    <a:pt x="98691" y="0"/>
                  </a:cubicBezTo>
                  <a:close/>
                </a:path>
              </a:pathLst>
            </a:custGeom>
            <a:blipFill>
              <a:blip r:embed="rId2"/>
              <a:stretch>
                <a:fillRect l="-13446" r="-1344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9416244" y="2021123"/>
            <a:ext cx="4289431" cy="6628424"/>
            <a:chOff x="0" y="0"/>
            <a:chExt cx="664545" cy="1026916"/>
          </a:xfrm>
        </p:grpSpPr>
        <p:sp>
          <p:nvSpPr>
            <p:cNvPr id="10" name="Freeform 10" descr="s6_b.jpg"/>
            <p:cNvSpPr/>
            <p:nvPr/>
          </p:nvSpPr>
          <p:spPr>
            <a:xfrm>
              <a:off x="0" y="0"/>
              <a:ext cx="664545" cy="1026916"/>
            </a:xfrm>
            <a:custGeom>
              <a:avLst/>
              <a:gdLst/>
              <a:ahLst/>
              <a:cxnLst/>
              <a:rect l="l" t="t" r="r" b="b"/>
              <a:pathLst>
                <a:path w="664545" h="1026916">
                  <a:moveTo>
                    <a:pt x="106488" y="0"/>
                  </a:moveTo>
                  <a:lnTo>
                    <a:pt x="558057" y="0"/>
                  </a:lnTo>
                  <a:cubicBezTo>
                    <a:pt x="586299" y="0"/>
                    <a:pt x="613385" y="11219"/>
                    <a:pt x="633355" y="31190"/>
                  </a:cubicBezTo>
                  <a:cubicBezTo>
                    <a:pt x="653326" y="51160"/>
                    <a:pt x="664545" y="78246"/>
                    <a:pt x="664545" y="106488"/>
                  </a:cubicBezTo>
                  <a:lnTo>
                    <a:pt x="664545" y="920428"/>
                  </a:lnTo>
                  <a:cubicBezTo>
                    <a:pt x="664545" y="948671"/>
                    <a:pt x="653326" y="975756"/>
                    <a:pt x="633355" y="995727"/>
                  </a:cubicBezTo>
                  <a:cubicBezTo>
                    <a:pt x="613385" y="1015697"/>
                    <a:pt x="586299" y="1026916"/>
                    <a:pt x="558057" y="1026916"/>
                  </a:cubicBezTo>
                  <a:lnTo>
                    <a:pt x="106488" y="1026916"/>
                  </a:lnTo>
                  <a:cubicBezTo>
                    <a:pt x="47676" y="1026916"/>
                    <a:pt x="0" y="979240"/>
                    <a:pt x="0" y="920428"/>
                  </a:cubicBezTo>
                  <a:lnTo>
                    <a:pt x="0" y="106488"/>
                  </a:lnTo>
                  <a:cubicBezTo>
                    <a:pt x="0" y="78246"/>
                    <a:pt x="11219" y="51160"/>
                    <a:pt x="31190" y="31190"/>
                  </a:cubicBezTo>
                  <a:cubicBezTo>
                    <a:pt x="51160" y="11219"/>
                    <a:pt x="78246" y="0"/>
                    <a:pt x="106488" y="0"/>
                  </a:cubicBezTo>
                  <a:close/>
                </a:path>
              </a:pathLst>
            </a:custGeom>
            <a:blipFill>
              <a:blip r:embed="rId3"/>
              <a:stretch>
                <a:fillRect l="-12657" r="-12657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4086675" y="2194086"/>
            <a:ext cx="3980755" cy="125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777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Bachpan ki Bappa Stories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977918" y="3334238"/>
            <a:ext cx="3980755" cy="52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32"/>
              </a:lnSpc>
              <a:spcBef>
                <a:spcPct val="0"/>
              </a:spcBef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Popular celebrities share their fondest </a:t>
            </a:r>
            <a:r>
              <a:rPr lang="en-US" sz="2400" b="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Ganeshotsav</a:t>
            </a:r>
            <a:r>
              <a:rPr lang="en-US" sz="2400" b="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memories,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traditions, and childhood moments. </a:t>
            </a:r>
            <a:endParaRPr lang="en-US" sz="2400" dirty="0" smtClean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0" lvl="0" indent="0" algn="l">
              <a:lnSpc>
                <a:spcPts val="3732"/>
              </a:lnSpc>
              <a:spcBef>
                <a:spcPct val="0"/>
              </a:spcBef>
            </a:pPr>
            <a:endParaRPr lang="en-US" sz="2400" dirty="0" smtClean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0" lvl="0" indent="0" algn="l">
              <a:lnSpc>
                <a:spcPts val="3732"/>
              </a:lnSpc>
              <a:spcBef>
                <a:spcPct val="0"/>
              </a:spcBef>
            </a:pPr>
            <a:endParaRPr lang="en-US" sz="2400" dirty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0" lvl="0" indent="0" algn="l">
              <a:lnSpc>
                <a:spcPts val="3732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The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 creates engaging on-air and digital content, creating authentic opportunities for brand integration.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06 / 15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64476" y="2021123"/>
            <a:ext cx="4236124" cy="6628399"/>
            <a:chOff x="0" y="0"/>
            <a:chExt cx="5648166" cy="883786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648166" cy="8837866"/>
            </a:xfrm>
            <a:custGeom>
              <a:avLst/>
              <a:gdLst/>
              <a:ahLst/>
              <a:cxnLst/>
              <a:rect l="l" t="t" r="r" b="b"/>
              <a:pathLst>
                <a:path w="5648166" h="8837866">
                  <a:moveTo>
                    <a:pt x="0" y="0"/>
                  </a:moveTo>
                  <a:lnTo>
                    <a:pt x="5648166" y="0"/>
                  </a:lnTo>
                  <a:lnTo>
                    <a:pt x="5648166" y="8837866"/>
                  </a:lnTo>
                  <a:lnTo>
                    <a:pt x="0" y="8837866"/>
                  </a:lnTo>
                  <a:close/>
                </a:path>
              </a:pathLst>
            </a:custGeom>
            <a:gradFill rotWithShape="1">
              <a:gsLst>
                <a:gs pos="0">
                  <a:srgbClr val="330611">
                    <a:alpha val="0"/>
                  </a:srgbClr>
                </a:gs>
                <a:gs pos="100000">
                  <a:srgbClr val="330611">
                    <a:alpha val="55000"/>
                  </a:srgbClr>
                </a:gs>
              </a:gsLst>
              <a:lin ang="0"/>
            </a:gradFill>
          </p:spPr>
        </p:sp>
      </p:grpSp>
      <p:grpSp>
        <p:nvGrpSpPr>
          <p:cNvPr id="16" name="Group 16"/>
          <p:cNvGrpSpPr/>
          <p:nvPr/>
        </p:nvGrpSpPr>
        <p:grpSpPr>
          <a:xfrm>
            <a:off x="9522653" y="2021123"/>
            <a:ext cx="4236124" cy="6628399"/>
            <a:chOff x="0" y="0"/>
            <a:chExt cx="5648166" cy="883786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648166" cy="8837866"/>
            </a:xfrm>
            <a:custGeom>
              <a:avLst/>
              <a:gdLst/>
              <a:ahLst/>
              <a:cxnLst/>
              <a:rect l="l" t="t" r="r" b="b"/>
              <a:pathLst>
                <a:path w="5648166" h="8837866">
                  <a:moveTo>
                    <a:pt x="0" y="0"/>
                  </a:moveTo>
                  <a:lnTo>
                    <a:pt x="5648166" y="0"/>
                  </a:lnTo>
                  <a:lnTo>
                    <a:pt x="5648166" y="8837866"/>
                  </a:lnTo>
                  <a:lnTo>
                    <a:pt x="0" y="8837866"/>
                  </a:lnTo>
                  <a:close/>
                </a:path>
              </a:pathLst>
            </a:custGeom>
            <a:gradFill rotWithShape="1">
              <a:gsLst>
                <a:gs pos="0">
                  <a:srgbClr val="330611">
                    <a:alpha val="0"/>
                  </a:srgbClr>
                </a:gs>
                <a:gs pos="100000">
                  <a:srgbClr val="330611">
                    <a:alpha val="55000"/>
                  </a:srgbClr>
                </a:gs>
              </a:gsLst>
              <a:lin ang="0"/>
            </a:grad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471958" cy="10390733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166774" y="707346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 O N T E N T   P I E C E 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53324" y="2337248"/>
            <a:ext cx="6396794" cy="3941888"/>
            <a:chOff x="0" y="0"/>
            <a:chExt cx="9355665" cy="57652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55703" cy="5765165"/>
            </a:xfrm>
            <a:custGeom>
              <a:avLst/>
              <a:gdLst/>
              <a:ahLst/>
              <a:cxnLst/>
              <a:rect l="l" t="t" r="r" b="b"/>
              <a:pathLst>
                <a:path w="9355703" h="5765165">
                  <a:moveTo>
                    <a:pt x="0" y="0"/>
                  </a:moveTo>
                  <a:lnTo>
                    <a:pt x="9355703" y="0"/>
                  </a:lnTo>
                  <a:lnTo>
                    <a:pt x="9355703" y="5765165"/>
                  </a:lnTo>
                  <a:lnTo>
                    <a:pt x="0" y="5765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425" b="-7069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2971800" y="1627350"/>
            <a:ext cx="2767243" cy="384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3"/>
              </a:lnSpc>
            </a:pPr>
            <a:r>
              <a:rPr lang="en-US" sz="2431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RJ </a:t>
            </a:r>
            <a:r>
              <a:rPr lang="en-US" sz="2431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Pandal</a:t>
            </a:r>
            <a:r>
              <a:rPr lang="en-US" sz="2431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 Hopping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1054" y="6481084"/>
            <a:ext cx="7001335" cy="3436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35"/>
              </a:lnSpc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RJs go live from the city's iconic Ganesh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pandals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uncovering the stories, traditions, history and unique decoration themes through conversations with </a:t>
            </a:r>
            <a:r>
              <a:rPr lang="en-US" sz="2400" b="1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organizers, </a:t>
            </a:r>
            <a:r>
              <a:rPr lang="en-US" sz="2400" b="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priests, decorators and devotees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delivering immersive on-air and digital content while taking listeners closer to the city's most celebrated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Ganeshotsav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experiences.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535311" y="2353981"/>
            <a:ext cx="6735583" cy="3941888"/>
            <a:chOff x="0" y="0"/>
            <a:chExt cx="6161853" cy="360612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61891" cy="3606083"/>
            </a:xfrm>
            <a:custGeom>
              <a:avLst/>
              <a:gdLst/>
              <a:ahLst/>
              <a:cxnLst/>
              <a:rect l="l" t="t" r="r" b="b"/>
              <a:pathLst>
                <a:path w="6161891" h="3606083">
                  <a:moveTo>
                    <a:pt x="0" y="0"/>
                  </a:moveTo>
                  <a:lnTo>
                    <a:pt x="6161891" y="0"/>
                  </a:lnTo>
                  <a:lnTo>
                    <a:pt x="6161891" y="3606083"/>
                  </a:lnTo>
                  <a:lnTo>
                    <a:pt x="0" y="3606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5593" b="-35593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2493191" y="1601377"/>
            <a:ext cx="2960020" cy="43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777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Bappa</a:t>
            </a:r>
            <a:r>
              <a:rPr lang="en-US" sz="2777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 </a:t>
            </a:r>
            <a:r>
              <a:rPr lang="en-US" sz="2777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Ka</a:t>
            </a:r>
            <a:r>
              <a:rPr lang="en-US" sz="2777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 </a:t>
            </a:r>
            <a:r>
              <a:rPr lang="en-US" sz="2777" b="1" dirty="0" err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Thappa</a:t>
            </a:r>
            <a:endParaRPr lang="en-US" sz="2777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381624" y="6481084"/>
            <a:ext cx="7042959" cy="310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128"/>
              </a:lnSpc>
              <a:spcBef>
                <a:spcPct val="0"/>
              </a:spcBef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RED FM celebrates a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Ganeshotsav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that inspires honoring </a:t>
            </a:r>
            <a:r>
              <a:rPr lang="en-US" sz="2400" b="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eco-conscious idols, thoughtful </a:t>
            </a:r>
            <a:r>
              <a:rPr lang="en-US" sz="2400" b="1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pandals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and celebrations that </a:t>
            </a:r>
            <a:r>
              <a:rPr lang="en-US" sz="2400" b="1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respect nature and every living being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endParaRPr lang="en-US" sz="2400" dirty="0" smtClean="0">
              <a:solidFill>
                <a:srgbClr val="F5EED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0" lvl="0" indent="0" algn="just">
              <a:lnSpc>
                <a:spcPts val="4128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The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best entries earn the coveted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Bappa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Ka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Thappa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, on-air recognition, digital amplification and exciting rewards.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0E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471958" cy="10390733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430383" y="829738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 dirty="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 O N T E N T   P I E C E 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85663" y="3695851"/>
            <a:ext cx="7001335" cy="4873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35"/>
              </a:lnSpc>
            </a:pP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The last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goodbye to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Bappa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is emotional and meaningful. Our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Squad ensures every ritual is taken care 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of - from 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arranging a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Guruji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and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miravnuk</a:t>
            </a: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vehicle to guiding devotees towards responsible, eco-friendly </a:t>
            </a:r>
            <a:r>
              <a:rPr lang="en-US" sz="2400" dirty="0" err="1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just">
              <a:lnSpc>
                <a:spcPts val="3835"/>
              </a:lnSpc>
            </a:pPr>
            <a:endParaRPr lang="en-US" sz="2400" dirty="0">
              <a:solidFill>
                <a:srgbClr val="F5EEDD"/>
              </a:solidFill>
              <a:latin typeface="Calibri (MS)"/>
              <a:ea typeface="Calibri (MS)"/>
              <a:cs typeface="Calibri (MS)"/>
            </a:endParaRPr>
          </a:p>
          <a:p>
            <a:pPr marL="342900" indent="-342900" algn="just">
              <a:lnSpc>
                <a:spcPts val="3835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Driven through the Evening 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Show</a:t>
            </a:r>
          </a:p>
          <a:p>
            <a:pPr marL="342900" indent="-342900" algn="just">
              <a:lnSpc>
                <a:spcPts val="3835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Dates: 15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Sept (1.5 Day </a:t>
            </a:r>
            <a:r>
              <a:rPr lang="en-US" sz="2400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)</a:t>
            </a:r>
          </a:p>
          <a:p>
            <a:pPr algn="just">
              <a:lnSpc>
                <a:spcPts val="3835"/>
              </a:lnSpc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	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   18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Sept (5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Day </a:t>
            </a:r>
            <a:r>
              <a:rPr lang="en-US" sz="2400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)</a:t>
            </a:r>
          </a:p>
          <a:p>
            <a:pPr algn="just">
              <a:lnSpc>
                <a:spcPts val="3835"/>
              </a:lnSpc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	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   20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Sept (7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Day </a:t>
            </a:r>
            <a:r>
              <a:rPr lang="en-US" sz="2400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)</a:t>
            </a:r>
          </a:p>
          <a:p>
            <a:pPr algn="just">
              <a:lnSpc>
                <a:spcPts val="3835"/>
              </a:lnSpc>
            </a:pPr>
            <a:r>
              <a:rPr lang="en-US" sz="2400" dirty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	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   25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sept (12</a:t>
            </a:r>
            <a:r>
              <a:rPr lang="en-US" sz="2400" baseline="300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th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 Day </a:t>
            </a:r>
            <a:r>
              <a:rPr lang="en-US" sz="2400" dirty="0" err="1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Visarjan</a:t>
            </a:r>
            <a:r>
              <a:rPr lang="en-US" sz="2400" dirty="0" smtClean="0">
                <a:solidFill>
                  <a:srgbClr val="F5EEDD"/>
                </a:solidFill>
                <a:latin typeface="Calibri (MS)"/>
                <a:ea typeface="Calibri (MS)"/>
                <a:cs typeface="Calibri (MS)"/>
              </a:rPr>
              <a:t>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07 / 15</a:t>
            </a:r>
          </a:p>
        </p:txBody>
      </p:sp>
      <p:sp>
        <p:nvSpPr>
          <p:cNvPr id="14" name="TextBox 5"/>
          <p:cNvSpPr txBox="1"/>
          <p:nvPr/>
        </p:nvSpPr>
        <p:spPr>
          <a:xfrm>
            <a:off x="9403080" y="2157952"/>
            <a:ext cx="9538237" cy="1287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777" b="1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*</a:t>
            </a:r>
            <a:r>
              <a:rPr lang="en-US" sz="2777" b="1" dirty="0" err="1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Visarjan</a:t>
            </a:r>
            <a:r>
              <a:rPr lang="en-US" sz="2777" b="1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 Squad</a:t>
            </a:r>
            <a:endParaRPr lang="en-US" sz="2777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</a:rPr>
              <a:t>You celebrate the devotion. We handle the arrangements</a:t>
            </a:r>
            <a:r>
              <a:rPr lang="en-US" sz="2800" dirty="0"/>
              <a:t>.</a:t>
            </a:r>
            <a:endParaRPr lang="en-US" sz="2777" b="1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13" b="22857"/>
          <a:stretch/>
        </p:blipFill>
        <p:spPr>
          <a:xfrm>
            <a:off x="1434737" y="6070268"/>
            <a:ext cx="5419083" cy="2986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9"/>
          <a:stretch/>
        </p:blipFill>
        <p:spPr>
          <a:xfrm>
            <a:off x="1430383" y="2247900"/>
            <a:ext cx="5423437" cy="3309216"/>
          </a:xfrm>
          <a:prstGeom prst="rect">
            <a:avLst/>
          </a:prstGeom>
        </p:spPr>
      </p:pic>
      <p:sp>
        <p:nvSpPr>
          <p:cNvPr id="17" name="TextBox 5"/>
          <p:cNvSpPr txBox="1"/>
          <p:nvPr/>
        </p:nvSpPr>
        <p:spPr>
          <a:xfrm>
            <a:off x="1430383" y="9286982"/>
            <a:ext cx="5423437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*</a:t>
            </a:r>
            <a:r>
              <a:rPr lang="en-US" sz="1600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</a:rPr>
              <a:t>Applicable </a:t>
            </a:r>
            <a:r>
              <a:rPr lang="en-US" sz="1600" dirty="0">
                <a:solidFill>
                  <a:srgbClr val="FFFFFF"/>
                </a:solidFill>
                <a:latin typeface="Cambria Bold"/>
                <a:ea typeface="Cambria Bold"/>
                <a:cs typeface="Cambria Bold"/>
              </a:rPr>
              <a:t>only in markets where the property is sold.</a:t>
            </a:r>
            <a:endParaRPr lang="en-US" sz="1600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</p:spTree>
    <p:extLst>
      <p:ext uri="{BB962C8B-B14F-4D97-AF65-F5344CB8AC3E}">
        <p14:creationId xmlns:p14="http://schemas.microsoft.com/office/powerpoint/2010/main" val="2221174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66774" y="2857500"/>
            <a:ext cx="192176" cy="192176"/>
            <a:chOff x="0" y="0"/>
            <a:chExt cx="256235" cy="2562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647206" y="2752630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Promos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66774" y="3695700"/>
            <a:ext cx="192176" cy="192176"/>
            <a:chOff x="0" y="0"/>
            <a:chExt cx="256235" cy="2562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647206" y="3603679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RJ Mentions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66774" y="4533900"/>
            <a:ext cx="192176" cy="192176"/>
            <a:chOff x="0" y="0"/>
            <a:chExt cx="256235" cy="2562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647206" y="4454738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RJ's live from </a:t>
            </a:r>
            <a:r>
              <a:rPr lang="en-US" sz="2176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Pandals</a:t>
            </a:r>
            <a:endParaRPr lang="en-US" sz="2176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166774" y="5372100"/>
            <a:ext cx="192176" cy="192176"/>
            <a:chOff x="0" y="0"/>
            <a:chExt cx="256235" cy="2562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66774" y="6246724"/>
            <a:ext cx="192176" cy="192176"/>
            <a:chOff x="0" y="0"/>
            <a:chExt cx="256235" cy="2562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166774" y="7084924"/>
            <a:ext cx="192176" cy="192176"/>
            <a:chOff x="0" y="0"/>
            <a:chExt cx="256235" cy="2562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807961" y="2817724"/>
            <a:ext cx="192176" cy="192176"/>
            <a:chOff x="0" y="0"/>
            <a:chExt cx="256235" cy="2562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6807961" y="3655924"/>
            <a:ext cx="192176" cy="192176"/>
            <a:chOff x="0" y="0"/>
            <a:chExt cx="256235" cy="25623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6807961" y="4570324"/>
            <a:ext cx="192176" cy="192176"/>
            <a:chOff x="0" y="0"/>
            <a:chExt cx="256235" cy="25623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1077689" y="1529109"/>
            <a:ext cx="6426595" cy="7830105"/>
            <a:chOff x="0" y="0"/>
            <a:chExt cx="812800" cy="99030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990308"/>
            </a:xfrm>
            <a:custGeom>
              <a:avLst/>
              <a:gdLst/>
              <a:ahLst/>
              <a:cxnLst/>
              <a:rect l="l" t="t" r="r" b="b"/>
              <a:pathLst>
                <a:path w="812800" h="990308">
                  <a:moveTo>
                    <a:pt x="27707" y="0"/>
                  </a:moveTo>
                  <a:lnTo>
                    <a:pt x="785093" y="0"/>
                  </a:lnTo>
                  <a:cubicBezTo>
                    <a:pt x="792441" y="0"/>
                    <a:pt x="799489" y="2919"/>
                    <a:pt x="804685" y="8115"/>
                  </a:cubicBezTo>
                  <a:cubicBezTo>
                    <a:pt x="809881" y="13311"/>
                    <a:pt x="812800" y="20359"/>
                    <a:pt x="812800" y="27707"/>
                  </a:cubicBezTo>
                  <a:lnTo>
                    <a:pt x="812800" y="962601"/>
                  </a:lnTo>
                  <a:cubicBezTo>
                    <a:pt x="812800" y="977903"/>
                    <a:pt x="800395" y="990308"/>
                    <a:pt x="785093" y="990308"/>
                  </a:cubicBezTo>
                  <a:lnTo>
                    <a:pt x="27707" y="990308"/>
                  </a:lnTo>
                  <a:cubicBezTo>
                    <a:pt x="20359" y="990308"/>
                    <a:pt x="13311" y="987389"/>
                    <a:pt x="8115" y="982193"/>
                  </a:cubicBezTo>
                  <a:cubicBezTo>
                    <a:pt x="2919" y="976997"/>
                    <a:pt x="0" y="969949"/>
                    <a:pt x="0" y="962601"/>
                  </a:cubicBezTo>
                  <a:lnTo>
                    <a:pt x="0" y="27707"/>
                  </a:lnTo>
                  <a:cubicBezTo>
                    <a:pt x="0" y="20359"/>
                    <a:pt x="2919" y="13311"/>
                    <a:pt x="8115" y="8115"/>
                  </a:cubicBezTo>
                  <a:cubicBezTo>
                    <a:pt x="13311" y="2919"/>
                    <a:pt x="20359" y="0"/>
                    <a:pt x="27707" y="0"/>
                  </a:cubicBezTo>
                  <a:close/>
                </a:path>
              </a:pathLst>
            </a:custGeom>
            <a:blipFill>
              <a:blip r:embed="rId2"/>
              <a:stretch>
                <a:fillRect l="-39539" r="-22066"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1166774" y="844610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 L E M E N T 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66774" y="2001860"/>
            <a:ext cx="7549696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 b="1" spc="180">
                <a:solidFill>
                  <a:srgbClr val="EED99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 AIR ELEMENTS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647206" y="5305796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Bachpan Ki Bappa Stories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47206" y="6156855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Bappa ka Thappa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47206" y="7007914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Superstar </a:t>
            </a:r>
            <a:r>
              <a:rPr lang="en-US" sz="2176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Aarti</a:t>
            </a:r>
            <a:endParaRPr lang="en-US" sz="2176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807961" y="2001860"/>
            <a:ext cx="7549696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 b="1" spc="180">
                <a:solidFill>
                  <a:srgbClr val="EED99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DIGITAL ELEMENTS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288392" y="2752630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Bachpan ki Bappa Stories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88392" y="3603679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Bappa ka Thappa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288392" y="4454738"/>
            <a:ext cx="7069264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Superstar </a:t>
            </a:r>
            <a:r>
              <a:rPr lang="en-US" sz="2176" dirty="0" err="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Aarti</a:t>
            </a:r>
            <a:endParaRPr lang="en-US" sz="2176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08 / 15</a:t>
            </a:r>
          </a:p>
        </p:txBody>
      </p:sp>
      <p:grpSp>
        <p:nvGrpSpPr>
          <p:cNvPr id="37" name="Group 17"/>
          <p:cNvGrpSpPr/>
          <p:nvPr/>
        </p:nvGrpSpPr>
        <p:grpSpPr>
          <a:xfrm>
            <a:off x="1179424" y="7923124"/>
            <a:ext cx="192176" cy="192176"/>
            <a:chOff x="0" y="0"/>
            <a:chExt cx="256235" cy="256235"/>
          </a:xfrm>
        </p:grpSpPr>
        <p:sp>
          <p:nvSpPr>
            <p:cNvPr id="38" name="Freeform 18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39" name="TextBox 31"/>
          <p:cNvSpPr txBox="1"/>
          <p:nvPr/>
        </p:nvSpPr>
        <p:spPr>
          <a:xfrm>
            <a:off x="1647206" y="7781913"/>
            <a:ext cx="7069264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dirty="0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*</a:t>
            </a:r>
            <a:r>
              <a:rPr lang="en-US" sz="2176" dirty="0" err="1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Visarjan</a:t>
            </a:r>
            <a:r>
              <a:rPr lang="en-US" sz="2176" dirty="0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Squad</a:t>
            </a:r>
            <a:endParaRPr lang="en-US" sz="2176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0" name="Group 23"/>
          <p:cNvGrpSpPr/>
          <p:nvPr/>
        </p:nvGrpSpPr>
        <p:grpSpPr>
          <a:xfrm>
            <a:off x="6818224" y="5332324"/>
            <a:ext cx="192176" cy="192176"/>
            <a:chOff x="0" y="0"/>
            <a:chExt cx="256235" cy="256235"/>
          </a:xfrm>
        </p:grpSpPr>
        <p:sp>
          <p:nvSpPr>
            <p:cNvPr id="41" name="Freeform 24"/>
            <p:cNvSpPr/>
            <p:nvPr/>
          </p:nvSpPr>
          <p:spPr>
            <a:xfrm>
              <a:off x="0" y="0"/>
              <a:ext cx="256286" cy="256286"/>
            </a:xfrm>
            <a:custGeom>
              <a:avLst/>
              <a:gdLst/>
              <a:ahLst/>
              <a:cxnLst/>
              <a:rect l="l" t="t" r="r" b="b"/>
              <a:pathLst>
                <a:path w="256286" h="256286">
                  <a:moveTo>
                    <a:pt x="0" y="128143"/>
                  </a:moveTo>
                  <a:cubicBezTo>
                    <a:pt x="0" y="57404"/>
                    <a:pt x="57404" y="0"/>
                    <a:pt x="128143" y="0"/>
                  </a:cubicBezTo>
                  <a:cubicBezTo>
                    <a:pt x="198882" y="0"/>
                    <a:pt x="256286" y="57404"/>
                    <a:pt x="256286" y="128143"/>
                  </a:cubicBezTo>
                  <a:cubicBezTo>
                    <a:pt x="256286" y="198882"/>
                    <a:pt x="198882" y="256286"/>
                    <a:pt x="128143" y="256286"/>
                  </a:cubicBezTo>
                  <a:cubicBezTo>
                    <a:pt x="57404" y="256286"/>
                    <a:pt x="0" y="198882"/>
                    <a:pt x="0" y="128143"/>
                  </a:cubicBezTo>
                  <a:close/>
                </a:path>
              </a:pathLst>
            </a:custGeom>
            <a:solidFill>
              <a:srgbClr val="E0821E"/>
            </a:solidFill>
          </p:spPr>
        </p:sp>
      </p:grpSp>
      <p:sp>
        <p:nvSpPr>
          <p:cNvPr id="42" name="TextBox 31"/>
          <p:cNvSpPr txBox="1"/>
          <p:nvPr/>
        </p:nvSpPr>
        <p:spPr>
          <a:xfrm>
            <a:off x="7288392" y="5252287"/>
            <a:ext cx="2162794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dirty="0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*</a:t>
            </a:r>
            <a:r>
              <a:rPr lang="en-US" sz="2176" dirty="0" err="1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Visarjan</a:t>
            </a:r>
            <a:r>
              <a:rPr lang="en-US" sz="2176" dirty="0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Squad</a:t>
            </a:r>
            <a:endParaRPr lang="en-US" sz="2176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8100"/>
            <a:ext cx="18301811" cy="10295001"/>
            <a:chOff x="0" y="-50800"/>
            <a:chExt cx="24402414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-5080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941618" cy="10295039"/>
            <a:chOff x="0" y="0"/>
            <a:chExt cx="6588823" cy="137267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588887" cy="13726668"/>
            </a:xfrm>
            <a:custGeom>
              <a:avLst/>
              <a:gdLst/>
              <a:ahLst/>
              <a:cxnLst/>
              <a:rect l="l" t="t" r="r" b="b"/>
              <a:pathLst>
                <a:path w="6588887" h="13726668">
                  <a:moveTo>
                    <a:pt x="0" y="0"/>
                  </a:moveTo>
                  <a:lnTo>
                    <a:pt x="6588887" y="0"/>
                  </a:lnTo>
                  <a:lnTo>
                    <a:pt x="6588887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578" r="-8578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5696588" y="844610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 X P O S U R E 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696588" y="1638300"/>
            <a:ext cx="2059010" cy="1166774"/>
            <a:chOff x="0" y="0"/>
            <a:chExt cx="2745346" cy="15556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45345" cy="1555695"/>
            </a:xfrm>
            <a:custGeom>
              <a:avLst/>
              <a:gdLst/>
              <a:ahLst/>
              <a:cxnLst/>
              <a:rect l="l" t="t" r="r" b="b"/>
              <a:pathLst>
                <a:path w="2745345" h="1555695">
                  <a:moveTo>
                    <a:pt x="0" y="0"/>
                  </a:moveTo>
                  <a:lnTo>
                    <a:pt x="2745345" y="0"/>
                  </a:lnTo>
                  <a:lnTo>
                    <a:pt x="2745345" y="1555695"/>
                  </a:lnTo>
                  <a:lnTo>
                    <a:pt x="0" y="15556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2705" r="-22705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2745346" cy="1565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4"/>
                </a:lnSpc>
              </a:pPr>
              <a:r>
                <a:rPr lang="en-US" sz="5103" b="1" dirty="0">
                  <a:solidFill>
                    <a:srgbClr val="D4AF37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—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61500" y="1714500"/>
            <a:ext cx="9516742" cy="66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Promos &amp; RJ Mentions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61500" y="2171700"/>
            <a:ext cx="9516742" cy="58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Refer to the deliverables grid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696588" y="2857500"/>
            <a:ext cx="11781644" cy="14297"/>
            <a:chOff x="0" y="0"/>
            <a:chExt cx="15708859" cy="190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708885" cy="19050"/>
            </a:xfrm>
            <a:custGeom>
              <a:avLst/>
              <a:gdLst/>
              <a:ahLst/>
              <a:cxnLst/>
              <a:rect l="l" t="t" r="r" b="b"/>
              <a:pathLst>
                <a:path w="15708885" h="19050">
                  <a:moveTo>
                    <a:pt x="0" y="0"/>
                  </a:moveTo>
                  <a:lnTo>
                    <a:pt x="15708885" y="0"/>
                  </a:lnTo>
                  <a:lnTo>
                    <a:pt x="1570888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7A1427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5696588" y="2933700"/>
            <a:ext cx="2059010" cy="1166774"/>
            <a:chOff x="0" y="0"/>
            <a:chExt cx="2745346" cy="15556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45345" cy="1555695"/>
            </a:xfrm>
            <a:custGeom>
              <a:avLst/>
              <a:gdLst/>
              <a:ahLst/>
              <a:cxnLst/>
              <a:rect l="l" t="t" r="r" b="b"/>
              <a:pathLst>
                <a:path w="2745345" h="1555695">
                  <a:moveTo>
                    <a:pt x="0" y="0"/>
                  </a:moveTo>
                  <a:lnTo>
                    <a:pt x="2745345" y="0"/>
                  </a:lnTo>
                  <a:lnTo>
                    <a:pt x="2745345" y="1555695"/>
                  </a:lnTo>
                  <a:lnTo>
                    <a:pt x="0" y="15556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2705" r="-22705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2745346" cy="1565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4"/>
                </a:lnSpc>
              </a:pPr>
              <a:r>
                <a:rPr lang="en-US" sz="5103" b="1">
                  <a:solidFill>
                    <a:srgbClr val="D4AF37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8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961500" y="3086100"/>
            <a:ext cx="9516742" cy="66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Bachpan</a:t>
            </a: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ki</a:t>
            </a: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Bappa</a:t>
            </a: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Stories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961500" y="3619500"/>
            <a:ext cx="9516742" cy="58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during the activity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696588" y="4229100"/>
            <a:ext cx="11781644" cy="14297"/>
            <a:chOff x="0" y="0"/>
            <a:chExt cx="15708859" cy="1906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708885" cy="19050"/>
            </a:xfrm>
            <a:custGeom>
              <a:avLst/>
              <a:gdLst/>
              <a:ahLst/>
              <a:cxnLst/>
              <a:rect l="l" t="t" r="r" b="b"/>
              <a:pathLst>
                <a:path w="15708885" h="19050">
                  <a:moveTo>
                    <a:pt x="0" y="0"/>
                  </a:moveTo>
                  <a:lnTo>
                    <a:pt x="15708885" y="0"/>
                  </a:lnTo>
                  <a:lnTo>
                    <a:pt x="1570888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7A1427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5696588" y="4229100"/>
            <a:ext cx="2059010" cy="1166774"/>
            <a:chOff x="0" y="0"/>
            <a:chExt cx="2745346" cy="15556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1555695"/>
            </a:xfrm>
            <a:custGeom>
              <a:avLst/>
              <a:gdLst/>
              <a:ahLst/>
              <a:cxnLst/>
              <a:rect l="l" t="t" r="r" b="b"/>
              <a:pathLst>
                <a:path w="2745345" h="1555695">
                  <a:moveTo>
                    <a:pt x="0" y="0"/>
                  </a:moveTo>
                  <a:lnTo>
                    <a:pt x="2745345" y="0"/>
                  </a:lnTo>
                  <a:lnTo>
                    <a:pt x="2745345" y="1555695"/>
                  </a:lnTo>
                  <a:lnTo>
                    <a:pt x="0" y="15556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2705" r="-22705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1565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4"/>
                </a:lnSpc>
              </a:pPr>
              <a:r>
                <a:rPr lang="en-US" sz="5103" b="1" dirty="0">
                  <a:solidFill>
                    <a:srgbClr val="D4AF37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7961500" y="4457700"/>
            <a:ext cx="9516742" cy="66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Superstar </a:t>
            </a: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Aarti</a:t>
            </a: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visits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961500" y="4914900"/>
            <a:ext cx="9516742" cy="58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during the activity (2 RJ links each)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696588" y="5524500"/>
            <a:ext cx="11781644" cy="14297"/>
            <a:chOff x="0" y="0"/>
            <a:chExt cx="15708859" cy="1906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708885" cy="19050"/>
            </a:xfrm>
            <a:custGeom>
              <a:avLst/>
              <a:gdLst/>
              <a:ahLst/>
              <a:cxnLst/>
              <a:rect l="l" t="t" r="r" b="b"/>
              <a:pathLst>
                <a:path w="15708885" h="19050">
                  <a:moveTo>
                    <a:pt x="0" y="0"/>
                  </a:moveTo>
                  <a:lnTo>
                    <a:pt x="15708885" y="0"/>
                  </a:lnTo>
                  <a:lnTo>
                    <a:pt x="1570888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7A1427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5696588" y="5524500"/>
            <a:ext cx="2059010" cy="1166774"/>
            <a:chOff x="0" y="0"/>
            <a:chExt cx="2745346" cy="155569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745345" cy="1555695"/>
            </a:xfrm>
            <a:custGeom>
              <a:avLst/>
              <a:gdLst/>
              <a:ahLst/>
              <a:cxnLst/>
              <a:rect l="l" t="t" r="r" b="b"/>
              <a:pathLst>
                <a:path w="2745345" h="1555695">
                  <a:moveTo>
                    <a:pt x="0" y="0"/>
                  </a:moveTo>
                  <a:lnTo>
                    <a:pt x="2745345" y="0"/>
                  </a:lnTo>
                  <a:lnTo>
                    <a:pt x="2745345" y="1555695"/>
                  </a:lnTo>
                  <a:lnTo>
                    <a:pt x="0" y="15556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2705" r="-22705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2745346" cy="1565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4"/>
                </a:lnSpc>
              </a:pPr>
              <a:r>
                <a:rPr lang="en-US" sz="5103" b="1" dirty="0">
                  <a:solidFill>
                    <a:srgbClr val="D4AF37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36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7961500" y="5773569"/>
            <a:ext cx="9516742" cy="66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RJ links from famous </a:t>
            </a: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Pandals</a:t>
            </a:r>
            <a:endParaRPr lang="en-US" sz="2326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961500" y="6286500"/>
            <a:ext cx="9516742" cy="58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during the activity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5696588" y="6896100"/>
            <a:ext cx="11781644" cy="14297"/>
            <a:chOff x="0" y="0"/>
            <a:chExt cx="15708859" cy="1906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5708885" cy="19050"/>
            </a:xfrm>
            <a:custGeom>
              <a:avLst/>
              <a:gdLst/>
              <a:ahLst/>
              <a:cxnLst/>
              <a:rect l="l" t="t" r="r" b="b"/>
              <a:pathLst>
                <a:path w="15708885" h="19050">
                  <a:moveTo>
                    <a:pt x="0" y="0"/>
                  </a:moveTo>
                  <a:lnTo>
                    <a:pt x="15708885" y="0"/>
                  </a:lnTo>
                  <a:lnTo>
                    <a:pt x="1570888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7A1427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5713390" y="6972300"/>
            <a:ext cx="2059010" cy="1166774"/>
            <a:chOff x="0" y="0"/>
            <a:chExt cx="2745346" cy="155569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745345" cy="1555695"/>
            </a:xfrm>
            <a:custGeom>
              <a:avLst/>
              <a:gdLst/>
              <a:ahLst/>
              <a:cxnLst/>
              <a:rect l="l" t="t" r="r" b="b"/>
              <a:pathLst>
                <a:path w="2745345" h="1555695">
                  <a:moveTo>
                    <a:pt x="0" y="0"/>
                  </a:moveTo>
                  <a:lnTo>
                    <a:pt x="2745345" y="0"/>
                  </a:lnTo>
                  <a:lnTo>
                    <a:pt x="2745345" y="1555695"/>
                  </a:lnTo>
                  <a:lnTo>
                    <a:pt x="0" y="15556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2705" r="-2270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2745346" cy="1565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124"/>
                </a:lnSpc>
              </a:pPr>
              <a:r>
                <a:rPr lang="en-US" sz="5103" b="1" dirty="0">
                  <a:solidFill>
                    <a:srgbClr val="D4AF37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5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7961500" y="7200900"/>
            <a:ext cx="9516742" cy="66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Bappa</a:t>
            </a: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</a:t>
            </a:r>
            <a:r>
              <a:rPr lang="en-US" sz="2326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326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Thappa</a:t>
            </a:r>
            <a:endParaRPr lang="en-US" sz="2326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961500" y="7734300"/>
            <a:ext cx="9516742" cy="58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during the activity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 dirty="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09 / 15</a:t>
            </a:r>
          </a:p>
        </p:txBody>
      </p:sp>
      <p:grpSp>
        <p:nvGrpSpPr>
          <p:cNvPr id="41" name="Group 33"/>
          <p:cNvGrpSpPr/>
          <p:nvPr/>
        </p:nvGrpSpPr>
        <p:grpSpPr>
          <a:xfrm>
            <a:off x="5715000" y="8405803"/>
            <a:ext cx="11781644" cy="14297"/>
            <a:chOff x="0" y="0"/>
            <a:chExt cx="15708859" cy="19063"/>
          </a:xfrm>
        </p:grpSpPr>
        <p:sp>
          <p:nvSpPr>
            <p:cNvPr id="42" name="Freeform 34"/>
            <p:cNvSpPr/>
            <p:nvPr/>
          </p:nvSpPr>
          <p:spPr>
            <a:xfrm>
              <a:off x="0" y="0"/>
              <a:ext cx="15708885" cy="19050"/>
            </a:xfrm>
            <a:custGeom>
              <a:avLst/>
              <a:gdLst/>
              <a:ahLst/>
              <a:cxnLst/>
              <a:rect l="l" t="t" r="r" b="b"/>
              <a:pathLst>
                <a:path w="15708885" h="19050">
                  <a:moveTo>
                    <a:pt x="0" y="0"/>
                  </a:moveTo>
                  <a:lnTo>
                    <a:pt x="15708885" y="0"/>
                  </a:lnTo>
                  <a:lnTo>
                    <a:pt x="15708885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7A1427"/>
            </a:solidFill>
          </p:spPr>
        </p:sp>
      </p:grpSp>
      <p:sp>
        <p:nvSpPr>
          <p:cNvPr id="43" name="TextBox 38"/>
          <p:cNvSpPr txBox="1"/>
          <p:nvPr/>
        </p:nvSpPr>
        <p:spPr>
          <a:xfrm>
            <a:off x="7961500" y="8628364"/>
            <a:ext cx="9516742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 dirty="0" smtClean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*</a:t>
            </a:r>
            <a:r>
              <a:rPr lang="en-US" sz="2326" b="1" dirty="0" err="1" smtClean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Visarjan</a:t>
            </a:r>
            <a:r>
              <a:rPr lang="en-US" sz="2326" b="1" dirty="0" smtClean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Squad</a:t>
            </a:r>
            <a:endParaRPr lang="en-US" sz="2326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4" name="TextBox 39"/>
          <p:cNvSpPr txBox="1"/>
          <p:nvPr/>
        </p:nvSpPr>
        <p:spPr>
          <a:xfrm>
            <a:off x="7957146" y="9153143"/>
            <a:ext cx="713045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71"/>
              </a:lnSpc>
            </a:pPr>
            <a:r>
              <a:rPr lang="en-US" sz="1726" i="1" dirty="0" smtClean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during the activity  </a:t>
            </a: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(</a:t>
            </a: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</a:rPr>
              <a:t>Applicable only in markets where the property is </a:t>
            </a:r>
            <a:r>
              <a:rPr lang="en-US" sz="1726" i="1" dirty="0" smtClean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</a:rPr>
              <a:t>sold</a:t>
            </a:r>
            <a:r>
              <a:rPr lang="en-US" sz="1726" i="1" dirty="0">
                <a:solidFill>
                  <a:srgbClr val="F5EEDD"/>
                </a:solidFill>
                <a:latin typeface="Calibri (MS) Italics"/>
                <a:ea typeface="Calibri (MS) Italics"/>
                <a:cs typeface="Calibri (MS) Italics"/>
              </a:rPr>
              <a:t>)</a:t>
            </a:r>
            <a:endParaRPr lang="en-US" sz="1726" i="1" dirty="0">
              <a:solidFill>
                <a:srgbClr val="F5EEDD"/>
              </a:solidFill>
              <a:latin typeface="Calibri (MS) Italics"/>
              <a:ea typeface="Calibri (MS) Italics"/>
              <a:cs typeface="Calibri (MS) Italics"/>
              <a:sym typeface="Cambria Bold"/>
            </a:endParaRPr>
          </a:p>
          <a:p>
            <a:pPr algn="l">
              <a:lnSpc>
                <a:spcPts val="2071"/>
              </a:lnSpc>
            </a:pPr>
            <a:endParaRPr lang="en-US" sz="1726" i="1" dirty="0">
              <a:solidFill>
                <a:srgbClr val="F5EEDD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5715000" y="8389182"/>
            <a:ext cx="2059010" cy="1173918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6124"/>
              </a:lnSpc>
            </a:pPr>
            <a:r>
              <a:rPr lang="en-US" sz="5103" b="1" dirty="0">
                <a:solidFill>
                  <a:srgbClr val="D4AF37"/>
                </a:solidFill>
                <a:latin typeface="Cambria Bold"/>
                <a:ea typeface="Cambria Bold"/>
                <a:cs typeface="Cambria Bold"/>
                <a:sym typeface="Cambria Bold"/>
              </a:rPr>
              <a:t>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5" name="Freeform 5" descr="s10_bg.jpg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r="-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1">
              <a:gsLst>
                <a:gs pos="0">
                  <a:srgbClr val="140206">
                    <a:alpha val="82000"/>
                  </a:srgbClr>
                </a:gs>
                <a:gs pos="100000">
                  <a:srgbClr val="140206">
                    <a:alpha val="92000"/>
                  </a:srgbClr>
                </a:gs>
              </a:gsLst>
              <a:lin ang="16200000"/>
            </a:gradFill>
          </p:spPr>
        </p:sp>
      </p:grpSp>
      <p:sp>
        <p:nvSpPr>
          <p:cNvPr id="8" name="TextBox 8"/>
          <p:cNvSpPr txBox="1"/>
          <p:nvPr/>
        </p:nvSpPr>
        <p:spPr>
          <a:xfrm>
            <a:off x="1166774" y="775983"/>
            <a:ext cx="10981382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b="1" spc="225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 N   A I R   D E L I V E R A B L E S   G R I 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66774" y="2127647"/>
            <a:ext cx="7892863" cy="2951245"/>
            <a:chOff x="0" y="0"/>
            <a:chExt cx="10523817" cy="39349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523855" cy="3934968"/>
            </a:xfrm>
            <a:custGeom>
              <a:avLst/>
              <a:gdLst/>
              <a:ahLst/>
              <a:cxnLst/>
              <a:rect l="l" t="t" r="r" b="b"/>
              <a:pathLst>
                <a:path w="10523855" h="3934968">
                  <a:moveTo>
                    <a:pt x="0" y="655828"/>
                  </a:moveTo>
                  <a:cubicBezTo>
                    <a:pt x="0" y="293624"/>
                    <a:pt x="293624" y="0"/>
                    <a:pt x="655828" y="0"/>
                  </a:cubicBezTo>
                  <a:lnTo>
                    <a:pt x="9868027" y="0"/>
                  </a:lnTo>
                  <a:cubicBezTo>
                    <a:pt x="10230231" y="0"/>
                    <a:pt x="10523855" y="293624"/>
                    <a:pt x="10523855" y="655828"/>
                  </a:cubicBezTo>
                  <a:lnTo>
                    <a:pt x="10523855" y="3279140"/>
                  </a:lnTo>
                  <a:cubicBezTo>
                    <a:pt x="10523855" y="3641344"/>
                    <a:pt x="10230231" y="3934968"/>
                    <a:pt x="9868027" y="3934968"/>
                  </a:cubicBezTo>
                  <a:lnTo>
                    <a:pt x="655828" y="3934968"/>
                  </a:lnTo>
                  <a:cubicBezTo>
                    <a:pt x="293624" y="3934968"/>
                    <a:pt x="0" y="3641344"/>
                    <a:pt x="0" y="3279140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154859" y="2115731"/>
            <a:ext cx="7916694" cy="2975077"/>
            <a:chOff x="0" y="0"/>
            <a:chExt cx="10555592" cy="39667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55605" cy="3966845"/>
            </a:xfrm>
            <a:custGeom>
              <a:avLst/>
              <a:gdLst/>
              <a:ahLst/>
              <a:cxnLst/>
              <a:rect l="l" t="t" r="r" b="b"/>
              <a:pathLst>
                <a:path w="10555605" h="3966845">
                  <a:moveTo>
                    <a:pt x="0" y="661162"/>
                  </a:moveTo>
                  <a:cubicBezTo>
                    <a:pt x="0" y="296037"/>
                    <a:pt x="296037" y="0"/>
                    <a:pt x="661162" y="0"/>
                  </a:cubicBezTo>
                  <a:lnTo>
                    <a:pt x="9894443" y="0"/>
                  </a:lnTo>
                  <a:cubicBezTo>
                    <a:pt x="10259568" y="0"/>
                    <a:pt x="10555605" y="296037"/>
                    <a:pt x="10555605" y="661162"/>
                  </a:cubicBezTo>
                  <a:lnTo>
                    <a:pt x="10555605" y="3305683"/>
                  </a:lnTo>
                  <a:cubicBezTo>
                    <a:pt x="10555605" y="3670808"/>
                    <a:pt x="10259568" y="3966845"/>
                    <a:pt x="9894443" y="3966845"/>
                  </a:cubicBezTo>
                  <a:lnTo>
                    <a:pt x="661162" y="3966845"/>
                  </a:lnTo>
                  <a:cubicBezTo>
                    <a:pt x="296037" y="3966718"/>
                    <a:pt x="0" y="3670808"/>
                    <a:pt x="0" y="3305683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49" b="-1847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1647206" y="2608078"/>
            <a:ext cx="754971" cy="754971"/>
            <a:chOff x="0" y="0"/>
            <a:chExt cx="1006627" cy="10066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635290" y="2596163"/>
            <a:ext cx="778802" cy="778802"/>
            <a:chOff x="0" y="0"/>
            <a:chExt cx="1038403" cy="10384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8352" cy="1038352"/>
            </a:xfrm>
            <a:custGeom>
              <a:avLst/>
              <a:gdLst/>
              <a:ahLst/>
              <a:cxnLst/>
              <a:rect l="l" t="t" r="r" b="b"/>
              <a:pathLst>
                <a:path w="1038352" h="1038352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cubicBezTo>
                    <a:pt x="805942" y="0"/>
                    <a:pt x="1038352" y="232410"/>
                    <a:pt x="1038352" y="519176"/>
                  </a:cubicBezTo>
                  <a:cubicBezTo>
                    <a:pt x="1038352" y="805942"/>
                    <a:pt x="805942" y="1038352"/>
                    <a:pt x="519176" y="1038352"/>
                  </a:cubicBez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7" r="-78312" b="-4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647206" y="2608078"/>
            <a:ext cx="754971" cy="754971"/>
            <a:chOff x="0" y="0"/>
            <a:chExt cx="1006627" cy="100662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06626" cy="1006626"/>
            </a:xfrm>
            <a:custGeom>
              <a:avLst/>
              <a:gdLst/>
              <a:ahLst/>
              <a:cxnLst/>
              <a:rect l="l" t="t" r="r" b="b"/>
              <a:pathLst>
                <a:path w="1006626" h="1006626">
                  <a:moveTo>
                    <a:pt x="0" y="0"/>
                  </a:moveTo>
                  <a:lnTo>
                    <a:pt x="1006626" y="0"/>
                  </a:lnTo>
                  <a:lnTo>
                    <a:pt x="1006626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1006627" cy="10256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01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676716" y="2639730"/>
            <a:ext cx="5971127" cy="76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Title Partner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47206" y="3610966"/>
            <a:ext cx="6932000" cy="1262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195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Opening brand name and a 7-second closing tag.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540069" y="2127647"/>
            <a:ext cx="7892863" cy="2951245"/>
            <a:chOff x="0" y="0"/>
            <a:chExt cx="10523817" cy="393499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523855" cy="3934968"/>
            </a:xfrm>
            <a:custGeom>
              <a:avLst/>
              <a:gdLst/>
              <a:ahLst/>
              <a:cxnLst/>
              <a:rect l="l" t="t" r="r" b="b"/>
              <a:pathLst>
                <a:path w="10523855" h="3934968">
                  <a:moveTo>
                    <a:pt x="0" y="655828"/>
                  </a:moveTo>
                  <a:cubicBezTo>
                    <a:pt x="0" y="293624"/>
                    <a:pt x="293624" y="0"/>
                    <a:pt x="655828" y="0"/>
                  </a:cubicBezTo>
                  <a:lnTo>
                    <a:pt x="9868027" y="0"/>
                  </a:lnTo>
                  <a:cubicBezTo>
                    <a:pt x="10230231" y="0"/>
                    <a:pt x="10523855" y="293624"/>
                    <a:pt x="10523855" y="655828"/>
                  </a:cubicBezTo>
                  <a:lnTo>
                    <a:pt x="10523855" y="3279140"/>
                  </a:lnTo>
                  <a:cubicBezTo>
                    <a:pt x="10523855" y="3641344"/>
                    <a:pt x="10230231" y="3934968"/>
                    <a:pt x="9868027" y="3934968"/>
                  </a:cubicBezTo>
                  <a:lnTo>
                    <a:pt x="655828" y="3934968"/>
                  </a:lnTo>
                  <a:cubicBezTo>
                    <a:pt x="293624" y="3934968"/>
                    <a:pt x="0" y="3641344"/>
                    <a:pt x="0" y="3279140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528162" y="2115731"/>
            <a:ext cx="7916694" cy="2975077"/>
            <a:chOff x="0" y="0"/>
            <a:chExt cx="10555592" cy="396676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55605" cy="3966845"/>
            </a:xfrm>
            <a:custGeom>
              <a:avLst/>
              <a:gdLst/>
              <a:ahLst/>
              <a:cxnLst/>
              <a:rect l="l" t="t" r="r" b="b"/>
              <a:pathLst>
                <a:path w="10555605" h="3966845">
                  <a:moveTo>
                    <a:pt x="0" y="661162"/>
                  </a:moveTo>
                  <a:cubicBezTo>
                    <a:pt x="0" y="296037"/>
                    <a:pt x="296037" y="0"/>
                    <a:pt x="661162" y="0"/>
                  </a:cubicBezTo>
                  <a:lnTo>
                    <a:pt x="9894443" y="0"/>
                  </a:lnTo>
                  <a:cubicBezTo>
                    <a:pt x="10259568" y="0"/>
                    <a:pt x="10555605" y="296037"/>
                    <a:pt x="10555605" y="661162"/>
                  </a:cubicBezTo>
                  <a:lnTo>
                    <a:pt x="10555605" y="3305683"/>
                  </a:lnTo>
                  <a:cubicBezTo>
                    <a:pt x="10555605" y="3670808"/>
                    <a:pt x="10259568" y="3966845"/>
                    <a:pt x="9894443" y="3966845"/>
                  </a:cubicBezTo>
                  <a:lnTo>
                    <a:pt x="661162" y="3966845"/>
                  </a:lnTo>
                  <a:cubicBezTo>
                    <a:pt x="296037" y="3966718"/>
                    <a:pt x="0" y="3670808"/>
                    <a:pt x="0" y="3305683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49" b="-1847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0020510" y="2608078"/>
            <a:ext cx="754971" cy="754971"/>
            <a:chOff x="0" y="0"/>
            <a:chExt cx="1006627" cy="10066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0008594" y="2596163"/>
            <a:ext cx="778802" cy="778802"/>
            <a:chOff x="0" y="0"/>
            <a:chExt cx="1038403" cy="103840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38352" cy="1038352"/>
            </a:xfrm>
            <a:custGeom>
              <a:avLst/>
              <a:gdLst/>
              <a:ahLst/>
              <a:cxnLst/>
              <a:rect l="l" t="t" r="r" b="b"/>
              <a:pathLst>
                <a:path w="1038352" h="1038352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cubicBezTo>
                    <a:pt x="805942" y="0"/>
                    <a:pt x="1038352" y="232410"/>
                    <a:pt x="1038352" y="519176"/>
                  </a:cubicBezTo>
                  <a:cubicBezTo>
                    <a:pt x="1038352" y="805942"/>
                    <a:pt x="805942" y="1038352"/>
                    <a:pt x="519176" y="1038352"/>
                  </a:cubicBez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7" r="-78312" b="-4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0020510" y="2608078"/>
            <a:ext cx="754971" cy="754971"/>
            <a:chOff x="0" y="0"/>
            <a:chExt cx="1006627" cy="10066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06626" cy="1006626"/>
            </a:xfrm>
            <a:custGeom>
              <a:avLst/>
              <a:gdLst/>
              <a:ahLst/>
              <a:cxnLst/>
              <a:rect l="l" t="t" r="r" b="b"/>
              <a:pathLst>
                <a:path w="1006626" h="1006626">
                  <a:moveTo>
                    <a:pt x="0" y="0"/>
                  </a:moveTo>
                  <a:lnTo>
                    <a:pt x="1006626" y="0"/>
                  </a:lnTo>
                  <a:lnTo>
                    <a:pt x="1006626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1006627" cy="10256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02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1050010" y="2639730"/>
            <a:ext cx="5971127" cy="76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Presenting Partner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020510" y="3610966"/>
            <a:ext cx="6932000" cy="1262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195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Opening brand name and a 7-second closing tag.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166774" y="5559323"/>
            <a:ext cx="7892863" cy="2951245"/>
            <a:chOff x="0" y="0"/>
            <a:chExt cx="10523817" cy="393499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523855" cy="3934968"/>
            </a:xfrm>
            <a:custGeom>
              <a:avLst/>
              <a:gdLst/>
              <a:ahLst/>
              <a:cxnLst/>
              <a:rect l="l" t="t" r="r" b="b"/>
              <a:pathLst>
                <a:path w="10523855" h="3934968">
                  <a:moveTo>
                    <a:pt x="0" y="655828"/>
                  </a:moveTo>
                  <a:cubicBezTo>
                    <a:pt x="0" y="293624"/>
                    <a:pt x="293624" y="0"/>
                    <a:pt x="655828" y="0"/>
                  </a:cubicBezTo>
                  <a:lnTo>
                    <a:pt x="9868027" y="0"/>
                  </a:lnTo>
                  <a:cubicBezTo>
                    <a:pt x="10230231" y="0"/>
                    <a:pt x="10523855" y="293624"/>
                    <a:pt x="10523855" y="655828"/>
                  </a:cubicBezTo>
                  <a:lnTo>
                    <a:pt x="10523855" y="3279140"/>
                  </a:lnTo>
                  <a:cubicBezTo>
                    <a:pt x="10523855" y="3641344"/>
                    <a:pt x="10230231" y="3934968"/>
                    <a:pt x="9868027" y="3934968"/>
                  </a:cubicBezTo>
                  <a:lnTo>
                    <a:pt x="655828" y="3934968"/>
                  </a:lnTo>
                  <a:cubicBezTo>
                    <a:pt x="293624" y="3934968"/>
                    <a:pt x="0" y="3641344"/>
                    <a:pt x="0" y="3279140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1154859" y="5547408"/>
            <a:ext cx="7916694" cy="2975077"/>
            <a:chOff x="0" y="0"/>
            <a:chExt cx="10555592" cy="396676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555605" cy="3966845"/>
            </a:xfrm>
            <a:custGeom>
              <a:avLst/>
              <a:gdLst/>
              <a:ahLst/>
              <a:cxnLst/>
              <a:rect l="l" t="t" r="r" b="b"/>
              <a:pathLst>
                <a:path w="10555605" h="3966845">
                  <a:moveTo>
                    <a:pt x="0" y="661162"/>
                  </a:moveTo>
                  <a:cubicBezTo>
                    <a:pt x="0" y="296037"/>
                    <a:pt x="296037" y="0"/>
                    <a:pt x="661162" y="0"/>
                  </a:cubicBezTo>
                  <a:lnTo>
                    <a:pt x="9894443" y="0"/>
                  </a:lnTo>
                  <a:cubicBezTo>
                    <a:pt x="10259568" y="0"/>
                    <a:pt x="10555605" y="296037"/>
                    <a:pt x="10555605" y="661162"/>
                  </a:cubicBezTo>
                  <a:lnTo>
                    <a:pt x="10555605" y="3305683"/>
                  </a:lnTo>
                  <a:cubicBezTo>
                    <a:pt x="10555605" y="3670808"/>
                    <a:pt x="10259568" y="3966845"/>
                    <a:pt x="9894443" y="3966845"/>
                  </a:cubicBezTo>
                  <a:lnTo>
                    <a:pt x="661162" y="3966845"/>
                  </a:lnTo>
                  <a:cubicBezTo>
                    <a:pt x="296037" y="3966718"/>
                    <a:pt x="0" y="3670808"/>
                    <a:pt x="0" y="3305683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49" b="-1847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1647206" y="6039755"/>
            <a:ext cx="754971" cy="754971"/>
            <a:chOff x="0" y="0"/>
            <a:chExt cx="1006627" cy="100662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635290" y="6027839"/>
            <a:ext cx="778802" cy="778802"/>
            <a:chOff x="0" y="0"/>
            <a:chExt cx="1038403" cy="103840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38352" cy="1038352"/>
            </a:xfrm>
            <a:custGeom>
              <a:avLst/>
              <a:gdLst/>
              <a:ahLst/>
              <a:cxnLst/>
              <a:rect l="l" t="t" r="r" b="b"/>
              <a:pathLst>
                <a:path w="1038352" h="1038352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cubicBezTo>
                    <a:pt x="805942" y="0"/>
                    <a:pt x="1038352" y="232410"/>
                    <a:pt x="1038352" y="519176"/>
                  </a:cubicBezTo>
                  <a:cubicBezTo>
                    <a:pt x="1038352" y="805942"/>
                    <a:pt x="805942" y="1038352"/>
                    <a:pt x="519176" y="1038352"/>
                  </a:cubicBez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7" r="-78312" b="-4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647206" y="6039755"/>
            <a:ext cx="754971" cy="754971"/>
            <a:chOff x="0" y="0"/>
            <a:chExt cx="1006627" cy="100662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06626" cy="1006626"/>
            </a:xfrm>
            <a:custGeom>
              <a:avLst/>
              <a:gdLst/>
              <a:ahLst/>
              <a:cxnLst/>
              <a:rect l="l" t="t" r="r" b="b"/>
              <a:pathLst>
                <a:path w="1006626" h="1006626">
                  <a:moveTo>
                    <a:pt x="0" y="0"/>
                  </a:moveTo>
                  <a:lnTo>
                    <a:pt x="1006626" y="0"/>
                  </a:lnTo>
                  <a:lnTo>
                    <a:pt x="1006626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1006627" cy="10256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03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676716" y="6071416"/>
            <a:ext cx="5971127" cy="76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Co-powered by Partner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47206" y="7042642"/>
            <a:ext cx="6932000" cy="1262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195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5-second closing tag.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9540069" y="5559323"/>
            <a:ext cx="7892863" cy="2951245"/>
            <a:chOff x="0" y="0"/>
            <a:chExt cx="10523817" cy="393499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523855" cy="3934968"/>
            </a:xfrm>
            <a:custGeom>
              <a:avLst/>
              <a:gdLst/>
              <a:ahLst/>
              <a:cxnLst/>
              <a:rect l="l" t="t" r="r" b="b"/>
              <a:pathLst>
                <a:path w="10523855" h="3934968">
                  <a:moveTo>
                    <a:pt x="0" y="655828"/>
                  </a:moveTo>
                  <a:cubicBezTo>
                    <a:pt x="0" y="293624"/>
                    <a:pt x="293624" y="0"/>
                    <a:pt x="655828" y="0"/>
                  </a:cubicBezTo>
                  <a:lnTo>
                    <a:pt x="9868027" y="0"/>
                  </a:lnTo>
                  <a:cubicBezTo>
                    <a:pt x="10230231" y="0"/>
                    <a:pt x="10523855" y="293624"/>
                    <a:pt x="10523855" y="655828"/>
                  </a:cubicBezTo>
                  <a:lnTo>
                    <a:pt x="10523855" y="3279140"/>
                  </a:lnTo>
                  <a:cubicBezTo>
                    <a:pt x="10523855" y="3641344"/>
                    <a:pt x="10230231" y="3934968"/>
                    <a:pt x="9868027" y="3934968"/>
                  </a:cubicBezTo>
                  <a:lnTo>
                    <a:pt x="655828" y="3934968"/>
                  </a:lnTo>
                  <a:cubicBezTo>
                    <a:pt x="293624" y="3934968"/>
                    <a:pt x="0" y="3641344"/>
                    <a:pt x="0" y="3279140"/>
                  </a:cubicBezTo>
                  <a:close/>
                </a:path>
              </a:pathLst>
            </a:custGeom>
            <a:solidFill>
              <a:srgbClr val="5C0E1E"/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9528162" y="5547408"/>
            <a:ext cx="7916694" cy="2975077"/>
            <a:chOff x="0" y="0"/>
            <a:chExt cx="10555592" cy="3966769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555605" cy="3966845"/>
            </a:xfrm>
            <a:custGeom>
              <a:avLst/>
              <a:gdLst/>
              <a:ahLst/>
              <a:cxnLst/>
              <a:rect l="l" t="t" r="r" b="b"/>
              <a:pathLst>
                <a:path w="10555605" h="3966845">
                  <a:moveTo>
                    <a:pt x="0" y="661162"/>
                  </a:moveTo>
                  <a:cubicBezTo>
                    <a:pt x="0" y="296037"/>
                    <a:pt x="296037" y="0"/>
                    <a:pt x="661162" y="0"/>
                  </a:cubicBezTo>
                  <a:lnTo>
                    <a:pt x="9894443" y="0"/>
                  </a:lnTo>
                  <a:cubicBezTo>
                    <a:pt x="10259568" y="0"/>
                    <a:pt x="10555605" y="296037"/>
                    <a:pt x="10555605" y="661162"/>
                  </a:cubicBezTo>
                  <a:lnTo>
                    <a:pt x="10555605" y="3305683"/>
                  </a:lnTo>
                  <a:cubicBezTo>
                    <a:pt x="10555605" y="3670808"/>
                    <a:pt x="10259568" y="3966845"/>
                    <a:pt x="9894443" y="3966845"/>
                  </a:cubicBezTo>
                  <a:lnTo>
                    <a:pt x="661162" y="3966845"/>
                  </a:lnTo>
                  <a:cubicBezTo>
                    <a:pt x="296037" y="3966718"/>
                    <a:pt x="0" y="3670808"/>
                    <a:pt x="0" y="3305683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49" b="-1847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10020510" y="6039755"/>
            <a:ext cx="754971" cy="754971"/>
            <a:chOff x="0" y="0"/>
            <a:chExt cx="1006627" cy="1006627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006602" cy="1006602"/>
            </a:xfrm>
            <a:custGeom>
              <a:avLst/>
              <a:gdLst/>
              <a:ahLst/>
              <a:cxnLst/>
              <a:rect l="l" t="t" r="r" b="b"/>
              <a:pathLst>
                <a:path w="1006602" h="1006602">
                  <a:moveTo>
                    <a:pt x="0" y="503301"/>
                  </a:moveTo>
                  <a:cubicBezTo>
                    <a:pt x="0" y="225298"/>
                    <a:pt x="225298" y="0"/>
                    <a:pt x="503301" y="0"/>
                  </a:cubicBezTo>
                  <a:cubicBezTo>
                    <a:pt x="781304" y="0"/>
                    <a:pt x="1006602" y="225298"/>
                    <a:pt x="1006602" y="503301"/>
                  </a:cubicBezTo>
                  <a:cubicBezTo>
                    <a:pt x="1006602" y="781304"/>
                    <a:pt x="781304" y="1006602"/>
                    <a:pt x="503301" y="1006602"/>
                  </a:cubicBezTo>
                  <a:cubicBezTo>
                    <a:pt x="225298" y="1006602"/>
                    <a:pt x="0" y="781304"/>
                    <a:pt x="0" y="503301"/>
                  </a:cubicBez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0008594" y="6027839"/>
            <a:ext cx="778802" cy="778802"/>
            <a:chOff x="0" y="0"/>
            <a:chExt cx="1038403" cy="103840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38352" cy="1038352"/>
            </a:xfrm>
            <a:custGeom>
              <a:avLst/>
              <a:gdLst/>
              <a:ahLst/>
              <a:cxnLst/>
              <a:rect l="l" t="t" r="r" b="b"/>
              <a:pathLst>
                <a:path w="1038352" h="1038352">
                  <a:moveTo>
                    <a:pt x="0" y="519176"/>
                  </a:moveTo>
                  <a:cubicBezTo>
                    <a:pt x="0" y="232410"/>
                    <a:pt x="232410" y="0"/>
                    <a:pt x="519176" y="0"/>
                  </a:cubicBezTo>
                  <a:cubicBezTo>
                    <a:pt x="805942" y="0"/>
                    <a:pt x="1038352" y="232410"/>
                    <a:pt x="1038352" y="519176"/>
                  </a:cubicBezTo>
                  <a:cubicBezTo>
                    <a:pt x="1038352" y="805942"/>
                    <a:pt x="805942" y="1038352"/>
                    <a:pt x="519176" y="1038352"/>
                  </a:cubicBezTo>
                  <a:cubicBezTo>
                    <a:pt x="232410" y="1038352"/>
                    <a:pt x="0" y="805942"/>
                    <a:pt x="0" y="519176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7" r="-78312" b="-4"/>
              </a:stretch>
            </a:blipFill>
            <a:ln w="23831" cap="sq">
              <a:solidFill>
                <a:srgbClr val="D4AF37"/>
              </a:solidFill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10020510" y="6039755"/>
            <a:ext cx="754971" cy="754971"/>
            <a:chOff x="0" y="0"/>
            <a:chExt cx="1006627" cy="1006627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06626" cy="1006626"/>
            </a:xfrm>
            <a:custGeom>
              <a:avLst/>
              <a:gdLst/>
              <a:ahLst/>
              <a:cxnLst/>
              <a:rect l="l" t="t" r="r" b="b"/>
              <a:pathLst>
                <a:path w="1006626" h="1006626">
                  <a:moveTo>
                    <a:pt x="0" y="0"/>
                  </a:moveTo>
                  <a:lnTo>
                    <a:pt x="1006626" y="0"/>
                  </a:lnTo>
                  <a:lnTo>
                    <a:pt x="1006626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1006627" cy="10256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1"/>
                </a:lnSpc>
              </a:pPr>
              <a:r>
                <a:rPr lang="en-US" sz="2101" b="1">
                  <a:solidFill>
                    <a:srgbClr val="EED99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04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11050010" y="6071416"/>
            <a:ext cx="5971127" cy="76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Associate Partners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0020510" y="7042642"/>
            <a:ext cx="6932000" cy="1262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0"/>
              </a:lnSpc>
            </a:pPr>
            <a:r>
              <a:rPr lang="en-US" sz="1951">
                <a:solidFill>
                  <a:srgbClr val="F5EEDD"/>
                </a:solidFill>
                <a:latin typeface="Calibri (MS)"/>
                <a:ea typeface="Calibri (MS)"/>
                <a:cs typeface="Calibri (MS)"/>
                <a:sym typeface="Calibri (MS)"/>
              </a:rPr>
              <a:t>Up to four partners with 3-second closing tags that rotate alternately.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10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914400" y="410680"/>
            <a:ext cx="10981382" cy="57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 b="1" spc="225" dirty="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 N   A I R   D E L I V E R A B L E 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4751" y="841534"/>
            <a:ext cx="12354049" cy="695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3"/>
              </a:lnSpc>
            </a:pPr>
            <a:r>
              <a:rPr lang="en-US" sz="3302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RED CHA RAJA — MAHARASHTRA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2065" y="1499292"/>
            <a:ext cx="15785735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 i="1" dirty="0" err="1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Ganpati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starts (</a:t>
            </a:r>
            <a:r>
              <a:rPr lang="en-US" sz="1426" i="1" dirty="0" smtClean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14 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Sep)  •  1.5-Day </a:t>
            </a:r>
            <a:r>
              <a:rPr lang="en-US" sz="1426" i="1" dirty="0" err="1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Visarjan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(</a:t>
            </a:r>
            <a:r>
              <a:rPr lang="en-US" sz="1426" i="1" dirty="0" smtClean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15 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Sep)  •  5th-Day </a:t>
            </a:r>
            <a:r>
              <a:rPr lang="en-US" sz="1426" i="1" dirty="0" err="1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Visarjan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(</a:t>
            </a:r>
            <a:r>
              <a:rPr lang="en-US" sz="1426" i="1" dirty="0" smtClean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18 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Sep)  •  7th-Day </a:t>
            </a:r>
            <a:r>
              <a:rPr lang="en-US" sz="1426" i="1" dirty="0" err="1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Visarjan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  <a:r>
              <a:rPr lang="en-US" sz="1426" i="1" dirty="0" smtClean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(20 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Sep)  •  12th-Day </a:t>
            </a:r>
            <a:r>
              <a:rPr lang="en-US" sz="1426" i="1" dirty="0" err="1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Visarjan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(</a:t>
            </a:r>
            <a:r>
              <a:rPr lang="en-US" sz="1426" i="1" dirty="0" smtClean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25 </a:t>
            </a:r>
            <a:r>
              <a:rPr lang="en-US" sz="1426" i="1" dirty="0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Sep)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747798" y="97303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 dirty="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11 / 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021333"/>
              </p:ext>
            </p:extLst>
          </p:nvPr>
        </p:nvGraphicFramePr>
        <p:xfrm>
          <a:off x="838735" y="2124562"/>
          <a:ext cx="16382465" cy="72411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8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4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6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4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80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0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83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83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287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73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665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697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3154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933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79331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8622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3003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RED CHA RAJA - MAHARASHTRA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Fri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Sat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Sun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Mon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Tue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Wed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Thurs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Fri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Sat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Sun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Mon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Tue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Wed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Thurs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Fri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19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Elements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Show/Playout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11th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12th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13th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14th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15th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16th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17th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18th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19th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20th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21st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22nd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23rd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24th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25th Sept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034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PRE PRO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PRE PRO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PRE PRO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Ganpati</a:t>
                      </a:r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 starts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1.5 Day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Visarjan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5th Day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Visarjan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7th Day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Visarjan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12th day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Visarjan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Total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Activity Promos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All day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20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20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19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246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984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Generic mentions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Morning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59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Mid Morning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59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Afternoon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599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Evening Show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RJ visit links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Morning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Celeb's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Bappa</a:t>
                      </a:r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 story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Morning show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8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5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Superstar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Aarti</a:t>
                      </a:r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 links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Midmorning show 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5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RJ links (Evening shows from famous </a:t>
                      </a:r>
                      <a:r>
                        <a:rPr lang="en-US" sz="1600" b="1" u="none" strike="noStrike" dirty="0" err="1">
                          <a:effectLst/>
                          <a:latin typeface="+mn-lt"/>
                        </a:rPr>
                        <a:t>pandals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Evening Show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36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Bappa</a:t>
                      </a:r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ka</a:t>
                      </a:r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IN" sz="1600" b="1" u="none" strike="noStrike" dirty="0" err="1">
                          <a:effectLst/>
                          <a:latin typeface="+mn-lt"/>
                        </a:rPr>
                        <a:t>Thappa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Evening Show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8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05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*</a:t>
                      </a:r>
                      <a:r>
                        <a:rPr lang="en-US" sz="1600" b="1" u="none" strike="noStrike" dirty="0" err="1" smtClean="0">
                          <a:effectLst/>
                          <a:latin typeface="+mn-lt"/>
                        </a:rPr>
                        <a:t>Visarjan</a:t>
                      </a:r>
                      <a:r>
                        <a:rPr lang="en-US" sz="1600" b="1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Squad 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(Only in markets where it's sold)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Evening Show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2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Total Exposure per day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24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360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3" marR="4883" marT="4883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47705" y="3893048"/>
            <a:ext cx="793099" cy="793099"/>
            <a:chOff x="0" y="0"/>
            <a:chExt cx="1057466" cy="10574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7529" cy="1057529"/>
            </a:xfrm>
            <a:custGeom>
              <a:avLst/>
              <a:gdLst/>
              <a:ahLst/>
              <a:cxnLst/>
              <a:rect l="l" t="t" r="r" b="b"/>
              <a:pathLst>
                <a:path w="1057529" h="1057529">
                  <a:moveTo>
                    <a:pt x="0" y="528701"/>
                  </a:moveTo>
                  <a:cubicBezTo>
                    <a:pt x="0" y="236728"/>
                    <a:pt x="236728" y="0"/>
                    <a:pt x="528701" y="0"/>
                  </a:cubicBezTo>
                  <a:cubicBezTo>
                    <a:pt x="820674" y="0"/>
                    <a:pt x="1057529" y="236728"/>
                    <a:pt x="1057529" y="528701"/>
                  </a:cubicBezTo>
                  <a:cubicBezTo>
                    <a:pt x="1057529" y="820674"/>
                    <a:pt x="820801" y="1057529"/>
                    <a:pt x="528701" y="1057529"/>
                  </a:cubicBezTo>
                  <a:cubicBezTo>
                    <a:pt x="236601" y="1057529"/>
                    <a:pt x="0" y="820801"/>
                    <a:pt x="0" y="528701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298" r="-78292" b="6"/>
              </a:stretch>
            </a:blipFill>
            <a:ln w="38130" cap="sq">
              <a:solidFill>
                <a:srgbClr val="D4AF37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166774" y="4863465"/>
            <a:ext cx="13726725" cy="220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29"/>
              </a:lnSpc>
            </a:pPr>
            <a:r>
              <a:rPr lang="en-US" sz="9607" b="1" spc="225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MARKETING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12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73810" y="1065179"/>
            <a:ext cx="793099" cy="793099"/>
            <a:chOff x="0" y="0"/>
            <a:chExt cx="1057466" cy="10574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7529" cy="1057529"/>
            </a:xfrm>
            <a:custGeom>
              <a:avLst/>
              <a:gdLst/>
              <a:ahLst/>
              <a:cxnLst/>
              <a:rect l="l" t="t" r="r" b="b"/>
              <a:pathLst>
                <a:path w="1057529" h="1057529">
                  <a:moveTo>
                    <a:pt x="0" y="528701"/>
                  </a:moveTo>
                  <a:cubicBezTo>
                    <a:pt x="0" y="236728"/>
                    <a:pt x="236728" y="0"/>
                    <a:pt x="528701" y="0"/>
                  </a:cubicBezTo>
                  <a:cubicBezTo>
                    <a:pt x="820674" y="0"/>
                    <a:pt x="1057529" y="236728"/>
                    <a:pt x="1057529" y="528701"/>
                  </a:cubicBezTo>
                  <a:cubicBezTo>
                    <a:pt x="1057529" y="820674"/>
                    <a:pt x="820801" y="1057529"/>
                    <a:pt x="528701" y="1057529"/>
                  </a:cubicBezTo>
                  <a:cubicBezTo>
                    <a:pt x="236601" y="1057529"/>
                    <a:pt x="0" y="820801"/>
                    <a:pt x="0" y="528701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298" r="-78292" b="6"/>
              </a:stretch>
            </a:blipFill>
            <a:ln w="38130" cap="sq">
              <a:solidFill>
                <a:srgbClr val="D4AF37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2057400" y="647700"/>
            <a:ext cx="15392400" cy="1474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529"/>
              </a:lnSpc>
            </a:pPr>
            <a:r>
              <a:rPr lang="en-US" sz="9607" b="1" spc="225" dirty="0" smtClean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DIGITAL DELIVERABLES</a:t>
            </a:r>
            <a:endParaRPr lang="en-US" sz="9607" b="1" spc="225" dirty="0">
              <a:solidFill>
                <a:srgbClr val="FFFFFF"/>
              </a:solidFill>
              <a:latin typeface="Cambria Bold"/>
              <a:ea typeface="Cambria Bold"/>
              <a:cs typeface="Cambria Bold"/>
              <a:sym typeface="Cambria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13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346733"/>
            <a:ext cx="13944600" cy="5601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spc="55" dirty="0" smtClean="0">
                <a:solidFill>
                  <a:srgbClr val="D4AF37"/>
                </a:solidFill>
              </a:rPr>
              <a:t>Pre-Promotion Phase</a:t>
            </a:r>
            <a:endParaRPr lang="en-US" sz="2800" b="1" spc="55" dirty="0">
              <a:solidFill>
                <a:srgbClr val="D4AF37"/>
              </a:solidFill>
            </a:endParaRPr>
          </a:p>
          <a:p>
            <a:r>
              <a:rPr lang="en-US" sz="2800" dirty="0">
                <a:solidFill>
                  <a:srgbClr val="D4AF37"/>
                </a:solidFill>
              </a:rPr>
              <a:t>3 Days Pre-Promotion </a:t>
            </a:r>
            <a:r>
              <a:rPr lang="en-US" sz="2800" dirty="0" smtClean="0">
                <a:solidFill>
                  <a:srgbClr val="D4AF37"/>
                </a:solidFill>
              </a:rPr>
              <a:t>On Red FM Marathi </a:t>
            </a:r>
            <a:r>
              <a:rPr lang="en-US" sz="2800" dirty="0">
                <a:solidFill>
                  <a:srgbClr val="D4AF37"/>
                </a:solidFill>
              </a:rPr>
              <a:t>Social Handles + Amplification </a:t>
            </a:r>
            <a:r>
              <a:rPr lang="en-US" sz="2800" dirty="0" smtClean="0">
                <a:solidFill>
                  <a:srgbClr val="D4AF37"/>
                </a:solidFill>
              </a:rPr>
              <a:t>On </a:t>
            </a:r>
            <a:r>
              <a:rPr lang="en-US" sz="2800" dirty="0">
                <a:solidFill>
                  <a:srgbClr val="D4AF37"/>
                </a:solidFill>
              </a:rPr>
              <a:t>RJ </a:t>
            </a:r>
            <a:r>
              <a:rPr lang="en-US" sz="2800" dirty="0" smtClean="0">
                <a:solidFill>
                  <a:srgbClr val="D4AF37"/>
                </a:solidFill>
              </a:rPr>
              <a:t>Social Handles.</a:t>
            </a:r>
            <a:endParaRPr lang="en-US" sz="2800" b="1" spc="55" dirty="0">
              <a:solidFill>
                <a:srgbClr val="D4AF37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spc="55" dirty="0">
                <a:solidFill>
                  <a:schemeClr val="bg1"/>
                </a:solidFill>
              </a:rPr>
              <a:t>1 </a:t>
            </a:r>
            <a:r>
              <a:rPr lang="en-US" sz="2800" spc="55" dirty="0" smtClean="0">
                <a:solidFill>
                  <a:schemeClr val="bg1"/>
                </a:solidFill>
              </a:rPr>
              <a:t>Announcement </a:t>
            </a:r>
            <a:r>
              <a:rPr lang="en-US" sz="2800" spc="55" dirty="0">
                <a:solidFill>
                  <a:schemeClr val="bg1"/>
                </a:solidFill>
              </a:rPr>
              <a:t>Post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spc="55" dirty="0" smtClean="0">
                <a:solidFill>
                  <a:schemeClr val="bg1"/>
                </a:solidFill>
              </a:rPr>
              <a:t>1 </a:t>
            </a:r>
            <a:r>
              <a:rPr lang="en-US" sz="2800" spc="55" dirty="0">
                <a:solidFill>
                  <a:schemeClr val="bg1"/>
                </a:solidFill>
              </a:rPr>
              <a:t>Anthem Video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spc="55" dirty="0" smtClean="0">
                <a:solidFill>
                  <a:schemeClr val="bg1"/>
                </a:solidFill>
              </a:rPr>
              <a:t>2 </a:t>
            </a:r>
            <a:r>
              <a:rPr lang="en-US" sz="2800" spc="55" dirty="0">
                <a:solidFill>
                  <a:schemeClr val="bg1"/>
                </a:solidFill>
              </a:rPr>
              <a:t>RJ Ki </a:t>
            </a:r>
            <a:r>
              <a:rPr lang="en-US" sz="2800" spc="55" dirty="0" err="1">
                <a:solidFill>
                  <a:schemeClr val="bg1"/>
                </a:solidFill>
              </a:rPr>
              <a:t>Bachpan</a:t>
            </a:r>
            <a:r>
              <a:rPr lang="en-US" sz="2800" spc="55" dirty="0">
                <a:solidFill>
                  <a:schemeClr val="bg1"/>
                </a:solidFill>
              </a:rPr>
              <a:t> Ki </a:t>
            </a:r>
            <a:r>
              <a:rPr lang="en-US" sz="2800" spc="55" dirty="0" err="1">
                <a:solidFill>
                  <a:schemeClr val="bg1"/>
                </a:solidFill>
              </a:rPr>
              <a:t>Bappa</a:t>
            </a:r>
            <a:r>
              <a:rPr lang="en-US" sz="2800" spc="55" dirty="0">
                <a:solidFill>
                  <a:schemeClr val="bg1"/>
                </a:solidFill>
              </a:rPr>
              <a:t> Story </a:t>
            </a:r>
            <a:r>
              <a:rPr lang="en-US" sz="2800" spc="55" dirty="0" smtClean="0">
                <a:solidFill>
                  <a:schemeClr val="bg1"/>
                </a:solidFill>
              </a:rPr>
              <a:t>Reels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spc="55" dirty="0">
                <a:solidFill>
                  <a:schemeClr val="bg1"/>
                </a:solidFill>
              </a:rPr>
              <a:t>Social Media Cover Change For 1 Week </a:t>
            </a:r>
          </a:p>
          <a:p>
            <a:endParaRPr lang="en-US" sz="2800" b="1" spc="55" dirty="0" smtClean="0">
              <a:solidFill>
                <a:schemeClr val="bg1"/>
              </a:solidFill>
            </a:endParaRPr>
          </a:p>
          <a:p>
            <a:r>
              <a:rPr lang="en-US" sz="2800" b="1" spc="55" dirty="0" smtClean="0">
                <a:solidFill>
                  <a:srgbClr val="D4AF37"/>
                </a:solidFill>
              </a:rPr>
              <a:t>Activity Phase</a:t>
            </a:r>
            <a:endParaRPr lang="en-US" sz="2800" b="1" spc="55" dirty="0">
              <a:solidFill>
                <a:srgbClr val="D4AF37"/>
              </a:solidFill>
            </a:endParaRPr>
          </a:p>
          <a:p>
            <a:r>
              <a:rPr lang="en-US" sz="2800" dirty="0" smtClean="0">
                <a:solidFill>
                  <a:srgbClr val="D4AF37"/>
                </a:solidFill>
              </a:rPr>
              <a:t>12 </a:t>
            </a:r>
            <a:r>
              <a:rPr lang="en-US" sz="2800" dirty="0">
                <a:solidFill>
                  <a:srgbClr val="D4AF37"/>
                </a:solidFill>
              </a:rPr>
              <a:t>Days Promotion On Red FM Marathi Social Handles + Amplification On RJ Social Handles.</a:t>
            </a:r>
            <a:endParaRPr lang="en-US" sz="2800" b="1" spc="55" dirty="0">
              <a:solidFill>
                <a:srgbClr val="D4AF37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pc="55" dirty="0" smtClean="0">
                <a:solidFill>
                  <a:schemeClr val="bg1"/>
                </a:solidFill>
              </a:rPr>
              <a:t>5 </a:t>
            </a:r>
            <a:r>
              <a:rPr lang="en-US" sz="2800" spc="55" dirty="0">
                <a:solidFill>
                  <a:schemeClr val="bg1"/>
                </a:solidFill>
              </a:rPr>
              <a:t>Celeb Ki </a:t>
            </a:r>
            <a:r>
              <a:rPr lang="en-US" sz="2800" spc="55" dirty="0" err="1">
                <a:solidFill>
                  <a:schemeClr val="bg1"/>
                </a:solidFill>
              </a:rPr>
              <a:t>Bachpan</a:t>
            </a:r>
            <a:r>
              <a:rPr lang="en-US" sz="2800" spc="55" dirty="0">
                <a:solidFill>
                  <a:schemeClr val="bg1"/>
                </a:solidFill>
              </a:rPr>
              <a:t> Ki </a:t>
            </a:r>
            <a:r>
              <a:rPr lang="en-US" sz="2800" spc="55" dirty="0" err="1">
                <a:solidFill>
                  <a:schemeClr val="bg1"/>
                </a:solidFill>
              </a:rPr>
              <a:t>Bappa</a:t>
            </a:r>
            <a:r>
              <a:rPr lang="en-US" sz="2800" spc="55" dirty="0">
                <a:solidFill>
                  <a:schemeClr val="bg1"/>
                </a:solidFill>
              </a:rPr>
              <a:t> Story Reels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pc="55" dirty="0" smtClean="0">
                <a:solidFill>
                  <a:schemeClr val="bg1"/>
                </a:solidFill>
              </a:rPr>
              <a:t>4 </a:t>
            </a:r>
            <a:r>
              <a:rPr lang="en-US" sz="2800" spc="55" dirty="0" err="1">
                <a:solidFill>
                  <a:schemeClr val="bg1"/>
                </a:solidFill>
              </a:rPr>
              <a:t>Bappa</a:t>
            </a:r>
            <a:r>
              <a:rPr lang="en-US" sz="2800" spc="55" dirty="0">
                <a:solidFill>
                  <a:schemeClr val="bg1"/>
                </a:solidFill>
              </a:rPr>
              <a:t> </a:t>
            </a:r>
            <a:r>
              <a:rPr lang="en-US" sz="2800" spc="55" dirty="0" err="1">
                <a:solidFill>
                  <a:schemeClr val="bg1"/>
                </a:solidFill>
              </a:rPr>
              <a:t>Ka</a:t>
            </a:r>
            <a:r>
              <a:rPr lang="en-US" sz="2800" spc="55" dirty="0">
                <a:solidFill>
                  <a:schemeClr val="bg1"/>
                </a:solidFill>
              </a:rPr>
              <a:t> </a:t>
            </a:r>
            <a:r>
              <a:rPr lang="en-US" sz="2800" spc="55" dirty="0" err="1">
                <a:solidFill>
                  <a:schemeClr val="bg1"/>
                </a:solidFill>
              </a:rPr>
              <a:t>Thappa</a:t>
            </a:r>
            <a:r>
              <a:rPr lang="en-US" sz="2800" spc="55" dirty="0">
                <a:solidFill>
                  <a:schemeClr val="bg1"/>
                </a:solidFill>
              </a:rPr>
              <a:t> </a:t>
            </a:r>
            <a:r>
              <a:rPr lang="en-US" sz="2800" spc="55" dirty="0" smtClean="0">
                <a:solidFill>
                  <a:schemeClr val="bg1"/>
                </a:solidFill>
              </a:rPr>
              <a:t>Reels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pc="55" dirty="0">
                <a:solidFill>
                  <a:schemeClr val="bg1"/>
                </a:solidFill>
              </a:rPr>
              <a:t>3 Superstar </a:t>
            </a:r>
            <a:r>
              <a:rPr lang="en-US" sz="2800" spc="55" dirty="0" err="1">
                <a:solidFill>
                  <a:schemeClr val="bg1"/>
                </a:solidFill>
              </a:rPr>
              <a:t>Aarti</a:t>
            </a:r>
            <a:r>
              <a:rPr lang="en-US" sz="2800" spc="55" dirty="0">
                <a:solidFill>
                  <a:schemeClr val="bg1"/>
                </a:solidFill>
              </a:rPr>
              <a:t> </a:t>
            </a:r>
            <a:r>
              <a:rPr lang="en-US" sz="2800" spc="55" dirty="0" smtClean="0">
                <a:solidFill>
                  <a:schemeClr val="bg1"/>
                </a:solidFill>
              </a:rPr>
              <a:t>Videos</a:t>
            </a:r>
            <a:endParaRPr lang="en-US" sz="2800" spc="55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pc="55" dirty="0" smtClean="0">
                <a:solidFill>
                  <a:schemeClr val="bg1"/>
                </a:solidFill>
              </a:rPr>
              <a:t>IG </a:t>
            </a:r>
            <a:r>
              <a:rPr lang="en-US" sz="2800" spc="55" dirty="0">
                <a:solidFill>
                  <a:schemeClr val="bg1"/>
                </a:solidFill>
              </a:rPr>
              <a:t>Stories of </a:t>
            </a:r>
            <a:r>
              <a:rPr lang="en-US" sz="2800" spc="55" dirty="0" smtClean="0">
                <a:solidFill>
                  <a:schemeClr val="bg1"/>
                </a:solidFill>
              </a:rPr>
              <a:t>RJ Visits To </a:t>
            </a:r>
            <a:r>
              <a:rPr lang="en-US" sz="2800" spc="55" dirty="0" err="1" smtClean="0">
                <a:solidFill>
                  <a:schemeClr val="bg1"/>
                </a:solidFill>
              </a:rPr>
              <a:t>Pandals</a:t>
            </a:r>
            <a:endParaRPr lang="en-US" sz="2800" spc="55" dirty="0" smtClean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7347" y="8322907"/>
            <a:ext cx="80734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KINDLY NOTE: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*Each Post To Be Shared As An IG Story By 1 RJ Per Market Tagging Their Local Sponsors. 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*Tagging For Title, Presenting &amp; Co-Powered By Partners Only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*Only Common Sponsors Across All Cities Hosting “Red Cha Raja” </a:t>
            </a:r>
            <a:r>
              <a:rPr lang="en-US" sz="1400" dirty="0">
                <a:solidFill>
                  <a:schemeClr val="bg1"/>
                </a:solidFill>
              </a:rPr>
              <a:t>w</a:t>
            </a:r>
            <a:r>
              <a:rPr lang="en-US" sz="1400" dirty="0" smtClean="0">
                <a:solidFill>
                  <a:schemeClr val="bg1"/>
                </a:solidFill>
              </a:rPr>
              <a:t>ill Get Tagged On Red FM Marathi Social Handles, Whereas The City Specific Sponsors Will Be Tagged Only On The IG Story Shared By The RJs.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*All Categories of Partner Logos To Feature Collectively On Social Media Covers Only.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44972" y="8167723"/>
            <a:ext cx="8265828" cy="1695364"/>
          </a:xfrm>
          <a:prstGeom prst="roundRect">
            <a:avLst/>
          </a:prstGeom>
          <a:noFill/>
          <a:ln>
            <a:solidFill>
              <a:srgbClr val="D4A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147705" y="3893048"/>
            <a:ext cx="793099" cy="793099"/>
            <a:chOff x="0" y="0"/>
            <a:chExt cx="1057466" cy="105746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7529" cy="1057529"/>
            </a:xfrm>
            <a:custGeom>
              <a:avLst/>
              <a:gdLst/>
              <a:ahLst/>
              <a:cxnLst/>
              <a:rect l="l" t="t" r="r" b="b"/>
              <a:pathLst>
                <a:path w="1057529" h="1057529">
                  <a:moveTo>
                    <a:pt x="0" y="528701"/>
                  </a:moveTo>
                  <a:cubicBezTo>
                    <a:pt x="0" y="236728"/>
                    <a:pt x="236728" y="0"/>
                    <a:pt x="528701" y="0"/>
                  </a:cubicBezTo>
                  <a:cubicBezTo>
                    <a:pt x="820674" y="0"/>
                    <a:pt x="1057529" y="236728"/>
                    <a:pt x="1057529" y="528701"/>
                  </a:cubicBezTo>
                  <a:cubicBezTo>
                    <a:pt x="1057529" y="820674"/>
                    <a:pt x="820801" y="1057529"/>
                    <a:pt x="528701" y="1057529"/>
                  </a:cubicBezTo>
                  <a:cubicBezTo>
                    <a:pt x="236601" y="1057529"/>
                    <a:pt x="0" y="820801"/>
                    <a:pt x="0" y="528701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298" r="-78292" b="6"/>
              </a:stretch>
            </a:blipFill>
            <a:ln w="38130" cap="sq">
              <a:solidFill>
                <a:srgbClr val="D4AF37"/>
              </a:solidFill>
              <a:prstDash val="solid"/>
              <a:miter/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1166774" y="4863465"/>
            <a:ext cx="13726725" cy="220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29"/>
              </a:lnSpc>
            </a:pPr>
            <a:r>
              <a:rPr lang="en-US" sz="9607" b="1" spc="225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INVESTMENT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14 /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33061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5" name="Freeform 5" descr="title_bg.jpg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r="-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-114300"/>
            <a:ext cx="18301840" cy="10295039"/>
            <a:chOff x="0" y="0"/>
            <a:chExt cx="24402453" cy="13726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1">
              <a:gsLst>
                <a:gs pos="0">
                  <a:srgbClr val="140206">
                    <a:alpha val="45000"/>
                  </a:srgbClr>
                </a:gs>
                <a:gs pos="100000">
                  <a:srgbClr val="140206">
                    <a:alpha val="90000"/>
                  </a:srgbClr>
                </a:gs>
              </a:gsLst>
              <a:lin ang="16200000"/>
            </a:gradFill>
          </p:spPr>
        </p:sp>
      </p:grpSp>
      <p:sp>
        <p:nvSpPr>
          <p:cNvPr id="8" name="TextBox 8"/>
          <p:cNvSpPr txBox="1"/>
          <p:nvPr/>
        </p:nvSpPr>
        <p:spPr>
          <a:xfrm>
            <a:off x="304800" y="6451539"/>
            <a:ext cx="17449800" cy="3566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1"/>
              </a:lnSpc>
            </a:pPr>
            <a:r>
              <a:rPr lang="en-US" sz="3600" b="1" spc="225" dirty="0" smtClean="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 </a:t>
            </a:r>
            <a:r>
              <a:rPr lang="en-US" sz="3600" b="1" spc="225" dirty="0">
                <a:solidFill>
                  <a:srgbClr val="D4AF3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 D  C H A  R A J 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6922475"/>
            <a:ext cx="18301840" cy="193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6"/>
              </a:lnSpc>
            </a:pPr>
            <a:r>
              <a:rPr lang="en-US" sz="6905" b="1" dirty="0">
                <a:solidFill>
                  <a:srgbClr val="FFFFFF"/>
                </a:solidFill>
                <a:latin typeface="Cambria Bold"/>
                <a:ea typeface="Cambria Bold"/>
                <a:cs typeface="Cambria Bold"/>
                <a:sym typeface="Cambria Bold"/>
              </a:rPr>
              <a:t>GANPATI BAPPA MORYA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8110252"/>
            <a:ext cx="18301840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i="1">
                <a:solidFill>
                  <a:srgbClr val="EED99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Let's welcome Bappa home, together.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23271" y="9501969"/>
            <a:ext cx="1235402" cy="518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1"/>
              </a:lnSpc>
            </a:pPr>
            <a:r>
              <a:rPr lang="en-US" sz="1501" spc="150">
                <a:solidFill>
                  <a:srgbClr val="D4AF37"/>
                </a:solidFill>
                <a:latin typeface="Calibri (MS)"/>
                <a:ea typeface="Calibri (MS)"/>
                <a:cs typeface="Calibri (MS)"/>
                <a:sym typeface="Calibri (MS)"/>
              </a:rPr>
              <a:t>15 /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1405</Words>
  <Application>Microsoft Office PowerPoint</Application>
  <PresentationFormat>Custom</PresentationFormat>
  <Paragraphs>422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Cambria Bold Italics</vt:lpstr>
      <vt:lpstr>Calibri (MS) Bold</vt:lpstr>
      <vt:lpstr>Calibri</vt:lpstr>
      <vt:lpstr>Cambria Bold</vt:lpstr>
      <vt:lpstr>Arial</vt:lpstr>
      <vt:lpstr>Calibri (MS) Italics</vt:lpstr>
      <vt:lpstr>Cambria Italics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BAPPA</dc:title>
  <dc:creator>Mohit</dc:creator>
  <cp:lastModifiedBy>Meetu</cp:lastModifiedBy>
  <cp:revision>17</cp:revision>
  <dcterms:created xsi:type="dcterms:W3CDTF">2006-08-16T00:00:00Z</dcterms:created>
  <dcterms:modified xsi:type="dcterms:W3CDTF">2026-07-20T05:00:53Z</dcterms:modified>
  <dc:identifier>DAHOsVoZqE8</dc:identifier>
</cp:coreProperties>
</file>